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7261239-472B-482B-BD34-242641EDC645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466CC43-558F-49EA-B87B-133ABA4FA2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9.jpeg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3.emf"/><Relationship Id="rId5" Type="http://schemas.openxmlformats.org/officeDocument/2006/relationships/oleObject" Target="../embeddings/oleObject3.bin"/><Relationship Id="rId15" Type="http://schemas.openxmlformats.org/officeDocument/2006/relationships/image" Target="../media/image17.png"/><Relationship Id="rId10" Type="http://schemas.openxmlformats.org/officeDocument/2006/relationships/image" Target="../media/image1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oleObject" Target="../embeddings/oleObject7.bin"/><Relationship Id="rId3" Type="http://schemas.openxmlformats.org/officeDocument/2006/relationships/image" Target="../media/image16.png"/><Relationship Id="rId7" Type="http://schemas.openxmlformats.org/officeDocument/2006/relationships/image" Target="../media/image13.emf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emf"/><Relationship Id="rId11" Type="http://schemas.openxmlformats.org/officeDocument/2006/relationships/oleObject" Target="../embeddings/oleObject6.bin"/><Relationship Id="rId5" Type="http://schemas.openxmlformats.org/officeDocument/2006/relationships/image" Target="../media/image18.png"/><Relationship Id="rId10" Type="http://schemas.openxmlformats.org/officeDocument/2006/relationships/image" Target="../media/image9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16.png"/><Relationship Id="rId7" Type="http://schemas.openxmlformats.org/officeDocument/2006/relationships/image" Target="../media/image14.png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emf"/><Relationship Id="rId11" Type="http://schemas.openxmlformats.org/officeDocument/2006/relationships/image" Target="../media/image11.png"/><Relationship Id="rId5" Type="http://schemas.openxmlformats.org/officeDocument/2006/relationships/image" Target="../media/image12.emf"/><Relationship Id="rId10" Type="http://schemas.openxmlformats.org/officeDocument/2006/relationships/oleObject" Target="../embeddings/oleObject8.bin"/><Relationship Id="rId4" Type="http://schemas.openxmlformats.org/officeDocument/2006/relationships/image" Target="../media/image10.png"/><Relationship Id="rId9" Type="http://schemas.openxmlformats.org/officeDocument/2006/relationships/image" Target="../media/image9.jpeg"/><Relationship Id="rId1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image" Target="../media/image17.png"/><Relationship Id="rId3" Type="http://schemas.openxmlformats.org/officeDocument/2006/relationships/oleObject" Target="../embeddings/oleObject10.bin"/><Relationship Id="rId7" Type="http://schemas.openxmlformats.org/officeDocument/2006/relationships/image" Target="../media/image12.emf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png"/><Relationship Id="rId11" Type="http://schemas.openxmlformats.org/officeDocument/2006/relationships/oleObject" Target="../embeddings/oleObject11.bin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16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image" Target="../media/image9.jpe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2.emf"/><Relationship Id="rId12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png"/><Relationship Id="rId11" Type="http://schemas.openxmlformats.org/officeDocument/2006/relationships/image" Target="../media/image20.png"/><Relationship Id="rId5" Type="http://schemas.openxmlformats.org/officeDocument/2006/relationships/image" Target="../media/image10.png"/><Relationship Id="rId15" Type="http://schemas.openxmlformats.org/officeDocument/2006/relationships/image" Target="../media/image17.png"/><Relationship Id="rId10" Type="http://schemas.openxmlformats.org/officeDocument/2006/relationships/image" Target="../media/image15.png"/><Relationship Id="rId4" Type="http://schemas.openxmlformats.org/officeDocument/2006/relationships/image" Target="../media/image16.png"/><Relationship Id="rId9" Type="http://schemas.openxmlformats.org/officeDocument/2006/relationships/image" Target="../media/image14.png"/><Relationship Id="rId1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image" Target="../media/image23.png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16.png"/><Relationship Id="rId9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</p:nvPr>
        </p:nvGraphicFramePr>
        <p:xfrm>
          <a:off x="1195388" y="1585913"/>
          <a:ext cx="6751637" cy="4448175"/>
        </p:xfrm>
        <a:graphic>
          <a:graphicData uri="http://schemas.openxmlformats.org/presentationml/2006/ole">
            <p:oleObj spid="_x0000_s1029" name="Bitmap Image" r:id="rId3" imgW="6752381" imgH="4447619" progId="PBrush">
              <p:embed/>
            </p:oleObj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dirty="0" smtClean="0"/>
              <a:t>ПАКС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99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838200"/>
            <a:ext cx="6934200" cy="5257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5486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0"/>
            <a:ext cx="7086600" cy="5316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39272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1524000"/>
            <a:ext cx="7010400" cy="4800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574675" indent="-238125">
              <a:spcBef>
                <a:spcPct val="50000"/>
              </a:spcBef>
              <a:buClr>
                <a:srgbClr val="FFCC00"/>
              </a:buClr>
              <a:buFont typeface="Wingdings" pitchFamily="2" charset="2"/>
              <a:buChar char="Ø"/>
            </a:pPr>
            <a:r>
              <a:rPr lang="sr-Cyrl-RS" sz="2800" b="1" dirty="0" smtClean="0">
                <a:solidFill>
                  <a:srgbClr val="FFCC00"/>
                </a:solidFill>
              </a:rPr>
              <a:t>Процес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демонстриран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у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неколико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последњих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слајдова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наглашава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колико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различитих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делова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система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функционише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заједно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да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би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се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креирао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сажети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извештај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од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излишне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количине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података</a:t>
            </a:r>
            <a:r>
              <a:rPr lang="en-US" sz="2800" b="1" dirty="0" smtClean="0">
                <a:solidFill>
                  <a:srgbClr val="FFCC00"/>
                </a:solidFill>
                <a:cs typeface="Times New Roman" pitchFamily="18" charset="0"/>
              </a:rPr>
              <a:t>. </a:t>
            </a:r>
            <a:endParaRPr lang="en-US" sz="2800" b="1" dirty="0">
              <a:solidFill>
                <a:srgbClr val="FFCC00"/>
              </a:solidFill>
              <a:cs typeface="Times New Roman" pitchFamily="18" charset="0"/>
            </a:endParaRPr>
          </a:p>
          <a:p>
            <a:pPr marL="574675" indent="-238125">
              <a:spcBef>
                <a:spcPct val="50000"/>
              </a:spcBef>
              <a:buClr>
                <a:srgbClr val="FFCC00"/>
              </a:buClr>
              <a:buFont typeface="Wingdings" pitchFamily="2" charset="2"/>
              <a:buChar char="Ø"/>
            </a:pPr>
            <a:r>
              <a:rPr lang="en-US" sz="2800" b="1" dirty="0"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Он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такође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показује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како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радни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ток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омогућава</a:t>
            </a:r>
            <a:r>
              <a:rPr lang="sr-Latn-CS" sz="2800" b="1" dirty="0" smtClean="0">
                <a:solidFill>
                  <a:srgbClr val="FFCC00"/>
                </a:solidFill>
              </a:rPr>
              <a:t> “</a:t>
            </a:r>
            <a:r>
              <a:rPr lang="sr-Cyrl-RS" sz="2800" b="1" dirty="0" smtClean="0">
                <a:solidFill>
                  <a:srgbClr val="FFCC00"/>
                </a:solidFill>
              </a:rPr>
              <a:t>Радиологију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без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кашњења</a:t>
            </a:r>
            <a:r>
              <a:rPr lang="en-US" sz="2800" b="1" dirty="0" smtClean="0">
                <a:solidFill>
                  <a:srgbClr val="FFCC00"/>
                </a:solidFill>
                <a:cs typeface="Times New Roman" pitchFamily="18" charset="0"/>
              </a:rPr>
              <a:t>”:</a:t>
            </a:r>
            <a:r>
              <a:rPr lang="en-US" sz="2800" b="1" dirty="0" smtClean="0">
                <a:cs typeface="Times New Roman" pitchFamily="18" charset="0"/>
              </a:rPr>
              <a:t> </a:t>
            </a:r>
            <a:endParaRPr lang="en-US" sz="2800" b="1" dirty="0">
              <a:cs typeface="Times New Roman" pitchFamily="18" charset="0"/>
            </a:endParaRPr>
          </a:p>
          <a:p>
            <a:pPr marL="574675" indent="-238125">
              <a:spcBef>
                <a:spcPct val="5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en-US" sz="2800" b="1" dirty="0">
                <a:solidFill>
                  <a:srgbClr val="FF0000"/>
                </a:solidFill>
                <a:cs typeface="Times New Roman" pitchFamily="18" charset="0"/>
              </a:rPr>
              <a:t>   </a:t>
            </a:r>
            <a:r>
              <a:rPr lang="sr-Cyrl-RS" sz="2800" b="1" dirty="0" smtClean="0">
                <a:solidFill>
                  <a:srgbClr val="FF0000"/>
                </a:solidFill>
              </a:rPr>
              <a:t>Цео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циклус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од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слања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захтева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до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пријема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резултата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од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стране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крајњег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корисника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је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значајно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sr-Cyrl-RS" sz="2800" b="1" dirty="0" smtClean="0">
                <a:solidFill>
                  <a:srgbClr val="FF0000"/>
                </a:solidFill>
              </a:rPr>
              <a:t>скраћен</a:t>
            </a:r>
            <a:r>
              <a:rPr lang="en-US" sz="2800" b="1" dirty="0" smtClean="0">
                <a:cs typeface="Times New Roman" pitchFamily="18" charset="0"/>
              </a:rPr>
              <a:t>.</a:t>
            </a:r>
            <a:endParaRPr lang="en-US" sz="2800" b="1" dirty="0">
              <a:cs typeface="Times New Roman" pitchFamily="18" charset="0"/>
            </a:endParaRPr>
          </a:p>
        </p:txBody>
      </p:sp>
      <p:pic>
        <p:nvPicPr>
          <p:cNvPr id="16387" name="Picture 3" descr="hiBanner.jpg                                                   001C44C1Macintosh HD                   BACAFC56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7010400" cy="91440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302302" y="260648"/>
            <a:ext cx="784169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sr-Cyrl-RS" sz="2600" b="1" dirty="0" smtClean="0">
                <a:solidFill>
                  <a:schemeClr val="bg1"/>
                </a:solidFill>
                <a:latin typeface="Arial" charset="0"/>
              </a:rPr>
              <a:t>Претварање</a:t>
            </a:r>
            <a:r>
              <a:rPr lang="sr-Latn-CS" sz="26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RS" sz="2600" b="1" dirty="0" smtClean="0">
                <a:solidFill>
                  <a:schemeClr val="bg1"/>
                </a:solidFill>
                <a:latin typeface="Arial" charset="0"/>
              </a:rPr>
              <a:t>података</a:t>
            </a:r>
            <a:r>
              <a:rPr lang="sr-Latn-CS" sz="26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RS" sz="2600" b="1" dirty="0" smtClean="0">
                <a:solidFill>
                  <a:schemeClr val="bg1"/>
                </a:solidFill>
                <a:latin typeface="Arial" charset="0"/>
              </a:rPr>
              <a:t>у</a:t>
            </a:r>
            <a:r>
              <a:rPr lang="sr-Latn-CS" sz="26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RS" sz="2600" b="1" dirty="0" smtClean="0">
                <a:solidFill>
                  <a:schemeClr val="bg1"/>
                </a:solidFill>
                <a:latin typeface="Arial" charset="0"/>
              </a:rPr>
              <a:t>корисну</a:t>
            </a:r>
            <a:r>
              <a:rPr lang="sr-Latn-CS" sz="26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RS" sz="2600" b="1" dirty="0" smtClean="0">
                <a:solidFill>
                  <a:schemeClr val="bg1"/>
                </a:solidFill>
                <a:latin typeface="Arial" charset="0"/>
              </a:rPr>
              <a:t>информацију</a:t>
            </a:r>
            <a:endParaRPr lang="en-US" sz="26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580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600200"/>
            <a:ext cx="6934200" cy="2438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buClr>
                <a:srgbClr val="FFCC00"/>
              </a:buClr>
              <a:buFont typeface="Wingdings" pitchFamily="2" charset="2"/>
              <a:buChar char="Ø"/>
            </a:pPr>
            <a:r>
              <a:rPr lang="sr-Cyrl-RS" sz="2800" b="1" dirty="0" smtClean="0">
                <a:solidFill>
                  <a:srgbClr val="FFCC00"/>
                </a:solidFill>
              </a:rPr>
              <a:t>Сврха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следећег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слајда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је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представљање</a:t>
            </a:r>
            <a:r>
              <a:rPr lang="sr-Latn-CS" sz="2800" b="1" dirty="0" smtClean="0">
                <a:solidFill>
                  <a:srgbClr val="FFCC00"/>
                </a:solidFill>
              </a:rPr>
              <a:t> 3</a:t>
            </a:r>
            <a:r>
              <a:rPr lang="en-US" sz="2800" b="1" dirty="0" smtClean="0">
                <a:solidFill>
                  <a:srgbClr val="FFCC00"/>
                </a:solidFill>
              </a:rPr>
              <a:t>D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реконструкције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и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појашњење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колико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је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она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моћно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оружје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претварања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излишне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количине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података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у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корисну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информацију</a:t>
            </a:r>
            <a:r>
              <a:rPr lang="sr-Latn-CS" sz="2800" b="1" dirty="0" smtClean="0">
                <a:solidFill>
                  <a:srgbClr val="FFCC00"/>
                </a:solidFill>
              </a:rPr>
              <a:t>.</a:t>
            </a:r>
            <a:endParaRPr lang="en-US" sz="2800" b="1" dirty="0">
              <a:solidFill>
                <a:srgbClr val="FFCC00"/>
              </a:solidFill>
              <a:cs typeface="Times New Roman" pitchFamily="18" charset="0"/>
            </a:endParaRP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1303679" y="0"/>
            <a:ext cx="7841605" cy="914400"/>
            <a:chOff x="-350" y="0"/>
            <a:chExt cx="6111" cy="576"/>
          </a:xfrm>
        </p:grpSpPr>
        <p:pic>
          <p:nvPicPr>
            <p:cNvPr id="17412" name="Picture 4" descr="hiBanner.jpg                                                   001C44C1Macintosh HD                   BACAFC56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576"/>
            </a:xfrm>
            <a:prstGeom prst="rect">
              <a:avLst/>
            </a:prstGeom>
            <a:noFill/>
          </p:spPr>
        </p:pic>
        <p:sp>
          <p:nvSpPr>
            <p:cNvPr id="17413" name="Rectangle 5"/>
            <p:cNvSpPr>
              <a:spLocks noChangeArrowheads="1"/>
            </p:cNvSpPr>
            <p:nvPr/>
          </p:nvSpPr>
          <p:spPr bwMode="auto">
            <a:xfrm>
              <a:off x="-350" y="105"/>
              <a:ext cx="6111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Претварање</a:t>
              </a:r>
              <a:r>
                <a:rPr lang="sr-Latn-CS" sz="2600" b="1" dirty="0" smtClean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података</a:t>
              </a:r>
              <a:r>
                <a:rPr lang="sr-Latn-CS" sz="2600" b="1" dirty="0" smtClean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у</a:t>
              </a:r>
              <a:r>
                <a:rPr lang="sr-Latn-CS" sz="2600" b="1" dirty="0" smtClean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корисну</a:t>
              </a:r>
              <a:r>
                <a:rPr lang="sr-Latn-CS" sz="2600" b="1" dirty="0" smtClean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информацију</a:t>
              </a:r>
              <a:endParaRPr lang="en-US" sz="26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336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\\Elad\source\flowchart\markscree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838200"/>
            <a:ext cx="7086600" cy="5314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0080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1905000" y="838200"/>
            <a:ext cx="7239000" cy="5105400"/>
            <a:chOff x="576" y="720"/>
            <a:chExt cx="4560" cy="3216"/>
          </a:xfrm>
        </p:grpSpPr>
        <p:sp>
          <p:nvSpPr>
            <p:cNvPr id="19459" name="Text Box 3"/>
            <p:cNvSpPr txBox="1">
              <a:spLocks noChangeArrowheads="1"/>
            </p:cNvSpPr>
            <p:nvPr/>
          </p:nvSpPr>
          <p:spPr bwMode="auto">
            <a:xfrm>
              <a:off x="576" y="731"/>
              <a:ext cx="2352" cy="29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 b="1">
                  <a:latin typeface="Times New Roman (Hebrew)" charset="-79"/>
                  <a:cs typeface="Times New Roman (Hebrew)" charset="-79"/>
                </a:rPr>
                <a:t>MARK  THORNBERG</a:t>
              </a:r>
              <a:r>
                <a:rPr lang="en-US" sz="1600" b="1">
                  <a:latin typeface="Times New Roman"/>
                  <a:cs typeface="Times New Roman (Hebrew)" charset="-79"/>
                </a:rPr>
                <a:t>           </a:t>
              </a:r>
              <a:r>
                <a:rPr lang="en-US" sz="1600" b="1">
                  <a:latin typeface="Times New Roman (Hebrew)" charset="-79"/>
                  <a:cs typeface="Times New Roman (Hebrew)" charset="-79"/>
                </a:rPr>
                <a:t> 4.8.99</a:t>
              </a:r>
              <a:r>
                <a:rPr lang="en-US" sz="1600" b="1" i="1">
                  <a:latin typeface="Times New Roman (Hebrew)" charset="-79"/>
                  <a:cs typeface="Times New Roman (Hebrew)" charset="-79"/>
                </a:rPr>
                <a:t> </a:t>
              </a:r>
              <a:r>
                <a:rPr lang="en-US" sz="1600" b="1" i="1">
                  <a:latin typeface="Times New Roman"/>
                  <a:cs typeface="Times New Roman (Hebrew)" charset="-79"/>
                </a:rPr>
                <a:t> </a:t>
              </a:r>
              <a:endParaRPr lang="en-US" sz="1600" b="1" i="1">
                <a:latin typeface="Times New Roman (Hebrew)" charset="-79"/>
                <a:cs typeface="Times New Roman (Hebrew)" charset="-79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Patient: MARK THORNBERG DOB: 9.7.48</a:t>
              </a:r>
              <a:b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</a:b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Sex: M </a:t>
              </a:r>
              <a:b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</a:b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Patient Loc: IN20 </a:t>
              </a:r>
              <a:b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</a:b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Patient Status: O </a:t>
              </a:r>
              <a:b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</a:b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Physician: DR. J.B. PIERCE</a:t>
              </a:r>
              <a:b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</a:b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Wa17261-51 4.8.99 10:05AM </a:t>
              </a:r>
              <a:b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</a:b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Requested by:  DR. WALLACE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CT Thorax/Abdomen</a:t>
              </a:r>
              <a:b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</a:b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Diagnosis: H.A. </a:t>
              </a:r>
              <a:b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</a:br>
              <a:r>
                <a:rPr lang="en-US" sz="1200" b="1">
                  <a:solidFill>
                    <a:schemeClr val="bg2"/>
                  </a:solidFill>
                  <a:latin typeface="Times New Roman (Hebrew)" charset="-79"/>
                  <a:cs typeface="Times New Roman (Hebrew)" charset="-79"/>
                </a:rPr>
                <a:t>History: H.A.</a:t>
              </a:r>
              <a:r>
                <a:rPr lang="en-US" sz="1200" b="1" i="1">
                  <a:latin typeface="Times New Roman (Hebrew)" charset="-79"/>
                  <a:cs typeface="Times New Roman (Hebrew)" charset="-79"/>
                </a:rPr>
                <a:t> </a:t>
              </a:r>
              <a:br>
                <a:rPr lang="en-US" sz="1200" b="1" i="1">
                  <a:latin typeface="Times New Roman (Hebrew)" charset="-79"/>
                  <a:cs typeface="Times New Roman (Hebrew)" charset="-79"/>
                </a:rPr>
              </a:br>
              <a:r>
                <a:rPr lang="en-US" sz="1200" b="1" i="1">
                  <a:latin typeface="Times New Roman (Hebrew)" charset="-79"/>
                  <a:cs typeface="Times New Roman (Hebrew)" charset="-79"/>
                </a:rPr>
                <a:t/>
              </a:r>
              <a:br>
                <a:rPr lang="en-US" sz="1200" b="1" i="1">
                  <a:latin typeface="Times New Roman (Hebrew)" charset="-79"/>
                  <a:cs typeface="Times New Roman (Hebrew)" charset="-79"/>
                </a:rPr>
              </a:br>
              <a:r>
                <a:rPr lang="en-US" sz="1200" b="1" i="1">
                  <a:latin typeface="Times New Roman (Hebrew)" charset="-79"/>
                  <a:cs typeface="Times New Roman (Hebrew)" charset="-79"/>
                </a:rPr>
                <a:t/>
              </a:r>
              <a:br>
                <a:rPr lang="en-US" sz="1200" b="1" i="1">
                  <a:latin typeface="Times New Roman (Hebrew)" charset="-79"/>
                  <a:cs typeface="Times New Roman (Hebrew)" charset="-79"/>
                </a:rPr>
              </a:br>
              <a:r>
                <a:rPr lang="en-US" sz="1200" b="1">
                  <a:latin typeface="Times New Roman (Hebrew)" charset="-79"/>
                  <a:cs typeface="Times New Roman (Hebrew)" charset="-79"/>
                </a:rPr>
                <a:t>FINDINGS:</a:t>
              </a:r>
              <a:r>
                <a:rPr lang="en-US" sz="1200" b="1" i="1">
                  <a:latin typeface="Times New Roman (Hebrew)" charset="-79"/>
                  <a:cs typeface="Times New Roman (Hebrew)" charset="-79"/>
                </a:rPr>
                <a:t> </a:t>
              </a:r>
              <a:r>
                <a:rPr lang="en-US" sz="1200" i="1">
                  <a:cs typeface="Times New Roman (Hebrew)" charset="-79"/>
                </a:rPr>
                <a:t>Aortocoronar venous bypasses to the right and the left coronary artery, and the ramus circumflexus.</a:t>
              </a:r>
              <a:r>
                <a:rPr lang="en-US" sz="2000" b="1">
                  <a:latin typeface="Arial" charset="0"/>
                  <a:cs typeface="Times New Roman (Hebrew)" charset="-79"/>
                </a:rPr>
                <a:t> </a:t>
              </a:r>
              <a:r>
                <a:rPr lang="en-US" sz="1200" b="1" i="1">
                  <a:latin typeface="Times New Roman (Hebrew)" charset="-79"/>
                  <a:cs typeface="Times New Roman (Hebrew)" charset="-79"/>
                </a:rPr>
                <a:t/>
              </a:r>
              <a:br>
                <a:rPr lang="en-US" sz="1200" b="1" i="1">
                  <a:latin typeface="Times New Roman (Hebrew)" charset="-79"/>
                  <a:cs typeface="Times New Roman (Hebrew)" charset="-79"/>
                </a:rPr>
              </a:br>
              <a:endParaRPr lang="en-US" sz="1200" b="1" i="1">
                <a:latin typeface="Times New Roman (Hebrew)" charset="-79"/>
                <a:cs typeface="Times New Roman (Hebrew)" charset="-79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>
                  <a:latin typeface="Times New Roman (Hebrew)" charset="-79"/>
                  <a:cs typeface="Times New Roman (Hebrew)" charset="-79"/>
                </a:rPr>
                <a:t>IMPRESSION:</a:t>
              </a:r>
              <a:r>
                <a:rPr lang="en-US" sz="1200" b="1" i="1">
                  <a:latin typeface="Times New Roman (Hebrew)" charset="-79"/>
                  <a:cs typeface="Times New Roman (Hebrew)" charset="-79"/>
                </a:rPr>
                <a:t> </a:t>
              </a:r>
              <a:r>
                <a:rPr lang="en-US" sz="1200" i="1">
                  <a:cs typeface="Times New Roman (Hebrew)" charset="-79"/>
                </a:rPr>
                <a:t>The bypass connecting the aorta and the right coronary artery has developed an aneurysm</a:t>
              </a:r>
              <a:r>
                <a:rPr lang="en-US" sz="2000">
                  <a:latin typeface="Arial" charset="0"/>
                  <a:cs typeface="Times New Roman (Hebrew)" charset="-79"/>
                </a:rPr>
                <a:t>.</a:t>
              </a:r>
              <a:endParaRPr lang="en-US" sz="2800">
                <a:cs typeface="Times New Roman (Hebrew)" charset="-79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i="1">
                  <a:latin typeface="Times New Roman (Hebrew)" charset="-79"/>
                  <a:cs typeface="Times New Roman (Hebrew)" charset="-79"/>
                </a:rPr>
                <a:t/>
              </a:r>
              <a:br>
                <a:rPr lang="en-US" sz="1200" b="1" i="1">
                  <a:latin typeface="Times New Roman (Hebrew)" charset="-79"/>
                  <a:cs typeface="Times New Roman (Hebrew)" charset="-79"/>
                </a:rPr>
              </a:br>
              <a:r>
                <a:rPr lang="en-US" sz="1200" b="1" i="1">
                  <a:latin typeface="Times New Roman (Hebrew)" charset="-79"/>
                  <a:cs typeface="Times New Roman (Hebrew)" charset="-79"/>
                </a:rPr>
                <a:t/>
              </a:r>
              <a:br>
                <a:rPr lang="en-US" sz="1200" b="1" i="1">
                  <a:latin typeface="Times New Roman (Hebrew)" charset="-79"/>
                  <a:cs typeface="Times New Roman (Hebrew)" charset="-79"/>
                </a:rPr>
              </a:br>
              <a:r>
                <a:rPr lang="en-US" sz="1000">
                  <a:latin typeface="Times New Roman (Hebrew)" charset="-79"/>
                  <a:cs typeface="Times New Roman (Hebrew)" charset="-79"/>
                </a:rPr>
                <a:t>Radiologists:J.B. Pierce , M.D</a:t>
              </a:r>
              <a:br>
                <a:rPr lang="en-US" sz="1000">
                  <a:latin typeface="Times New Roman (Hebrew)" charset="-79"/>
                  <a:cs typeface="Times New Roman (Hebrew)" charset="-79"/>
                </a:rPr>
              </a:br>
              <a:r>
                <a:rPr lang="en-US" sz="1000">
                  <a:latin typeface="Times New Roman (Hebrew)" charset="-79"/>
                  <a:cs typeface="Times New Roman (Hebrew)" charset="-79"/>
                </a:rPr>
                <a:t>Transcribed on: 4.8.99 at 10:30AM by</a:t>
              </a:r>
              <a:endParaRPr lang="en-US" sz="1200" b="1" i="1">
                <a:latin typeface="Times New Roman (Hebrew)" charset="-79"/>
                <a:cs typeface="Times New Roman (Hebrew)" charset="-79"/>
              </a:endParaRPr>
            </a:p>
          </p:txBody>
        </p:sp>
        <p:sp>
          <p:nvSpPr>
            <p:cNvPr id="19460" name="Text Box 4"/>
            <p:cNvSpPr txBox="1">
              <a:spLocks noChangeArrowheads="1"/>
            </p:cNvSpPr>
            <p:nvPr/>
          </p:nvSpPr>
          <p:spPr bwMode="auto">
            <a:xfrm>
              <a:off x="2400" y="3408"/>
              <a:ext cx="8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b="1" i="1" u="sng">
                  <a:solidFill>
                    <a:srgbClr val="71BCF5"/>
                  </a:solidFill>
                  <a:latin typeface="Arial" charset="0"/>
                  <a:cs typeface="Arial" charset="0"/>
                </a:rPr>
                <a:t>Entire Case</a:t>
              </a:r>
            </a:p>
          </p:txBody>
        </p:sp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2400" y="3648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b="1" i="1" u="sng">
                  <a:solidFill>
                    <a:srgbClr val="71BCF5"/>
                  </a:solidFill>
                  <a:latin typeface="Arial" charset="0"/>
                  <a:cs typeface="Arial" charset="0"/>
                </a:rPr>
                <a:t>Key Images</a:t>
              </a:r>
            </a:p>
          </p:txBody>
        </p:sp>
        <p:grpSp>
          <p:nvGrpSpPr>
            <p:cNvPr id="19462" name="Group 6"/>
            <p:cNvGrpSpPr>
              <a:grpSpLocks/>
            </p:cNvGrpSpPr>
            <p:nvPr/>
          </p:nvGrpSpPr>
          <p:grpSpPr bwMode="auto">
            <a:xfrm>
              <a:off x="3168" y="720"/>
              <a:ext cx="1968" cy="3216"/>
              <a:chOff x="3072" y="768"/>
              <a:chExt cx="2287" cy="3360"/>
            </a:xfrm>
          </p:grpSpPr>
          <p:pic>
            <p:nvPicPr>
              <p:cNvPr id="19463" name="Picture 7" descr="C:\My Documents\EVDI\ctbypass2.GI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272" y="3043"/>
                <a:ext cx="1085" cy="1085"/>
              </a:xfrm>
              <a:prstGeom prst="rect">
                <a:avLst/>
              </a:prstGeom>
              <a:noFill/>
            </p:spPr>
          </p:pic>
          <p:sp>
            <p:nvSpPr>
              <p:cNvPr id="19464" name="Line 8"/>
              <p:cNvSpPr>
                <a:spLocks noChangeShapeType="1"/>
              </p:cNvSpPr>
              <p:nvPr/>
            </p:nvSpPr>
            <p:spPr bwMode="auto">
              <a:xfrm>
                <a:off x="4704" y="2736"/>
                <a:ext cx="192" cy="192"/>
              </a:xfrm>
              <a:prstGeom prst="line">
                <a:avLst/>
              </a:prstGeom>
              <a:noFill/>
              <a:ln w="38100">
                <a:solidFill>
                  <a:srgbClr val="FFFF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9465" name="Picture 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72" y="768"/>
                <a:ext cx="2287" cy="2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9466" name="Group 10"/>
              <p:cNvGrpSpPr>
                <a:grpSpLocks/>
              </p:cNvGrpSpPr>
              <p:nvPr/>
            </p:nvGrpSpPr>
            <p:grpSpPr bwMode="auto">
              <a:xfrm>
                <a:off x="3379" y="1880"/>
                <a:ext cx="342" cy="97"/>
                <a:chOff x="1987" y="2264"/>
                <a:chExt cx="342" cy="97"/>
              </a:xfrm>
            </p:grpSpPr>
            <p:sp>
              <p:nvSpPr>
                <p:cNvPr id="19467" name="Rectangle 11"/>
                <p:cNvSpPr>
                  <a:spLocks noChangeArrowheads="1"/>
                </p:cNvSpPr>
                <p:nvPr/>
              </p:nvSpPr>
              <p:spPr bwMode="auto">
                <a:xfrm>
                  <a:off x="1987" y="2300"/>
                  <a:ext cx="246" cy="2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68" name="Freeform 12"/>
                <p:cNvSpPr>
                  <a:spLocks/>
                </p:cNvSpPr>
                <p:nvPr/>
              </p:nvSpPr>
              <p:spPr bwMode="auto">
                <a:xfrm>
                  <a:off x="2231" y="2264"/>
                  <a:ext cx="98" cy="97"/>
                </a:xfrm>
                <a:custGeom>
                  <a:avLst/>
                  <a:gdLst/>
                  <a:ahLst/>
                  <a:cxnLst>
                    <a:cxn ang="0">
                      <a:pos x="0" y="195"/>
                    </a:cxn>
                    <a:cxn ang="0">
                      <a:pos x="195" y="97"/>
                    </a:cxn>
                    <a:cxn ang="0">
                      <a:pos x="0" y="0"/>
                    </a:cxn>
                    <a:cxn ang="0">
                      <a:pos x="0" y="195"/>
                    </a:cxn>
                  </a:cxnLst>
                  <a:rect l="0" t="0" r="r" b="b"/>
                  <a:pathLst>
                    <a:path w="195" h="195">
                      <a:moveTo>
                        <a:pt x="0" y="195"/>
                      </a:moveTo>
                      <a:lnTo>
                        <a:pt x="195" y="97"/>
                      </a:lnTo>
                      <a:lnTo>
                        <a:pt x="0" y="0"/>
                      </a:lnTo>
                      <a:lnTo>
                        <a:pt x="0" y="19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469" name="Group 13"/>
              <p:cNvGrpSpPr>
                <a:grpSpLocks/>
              </p:cNvGrpSpPr>
              <p:nvPr/>
            </p:nvGrpSpPr>
            <p:grpSpPr bwMode="auto">
              <a:xfrm>
                <a:off x="3513" y="1643"/>
                <a:ext cx="276" cy="105"/>
                <a:chOff x="2121" y="2027"/>
                <a:chExt cx="276" cy="105"/>
              </a:xfrm>
            </p:grpSpPr>
            <p:sp>
              <p:nvSpPr>
                <p:cNvPr id="19470" name="Freeform 14"/>
                <p:cNvSpPr>
                  <a:spLocks/>
                </p:cNvSpPr>
                <p:nvPr/>
              </p:nvSpPr>
              <p:spPr bwMode="auto">
                <a:xfrm>
                  <a:off x="2121" y="2027"/>
                  <a:ext cx="186" cy="69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0" y="48"/>
                    </a:cxn>
                    <a:cxn ang="0">
                      <a:pos x="360" y="137"/>
                    </a:cxn>
                    <a:cxn ang="0">
                      <a:pos x="372" y="89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372" h="137">
                      <a:moveTo>
                        <a:pt x="13" y="0"/>
                      </a:moveTo>
                      <a:lnTo>
                        <a:pt x="0" y="48"/>
                      </a:lnTo>
                      <a:lnTo>
                        <a:pt x="360" y="137"/>
                      </a:lnTo>
                      <a:lnTo>
                        <a:pt x="372" y="89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71" name="Freeform 15"/>
                <p:cNvSpPr>
                  <a:spLocks/>
                </p:cNvSpPr>
                <p:nvPr/>
              </p:nvSpPr>
              <p:spPr bwMode="auto">
                <a:xfrm>
                  <a:off x="2290" y="2037"/>
                  <a:ext cx="107" cy="95"/>
                </a:xfrm>
                <a:custGeom>
                  <a:avLst/>
                  <a:gdLst/>
                  <a:ahLst/>
                  <a:cxnLst>
                    <a:cxn ang="0">
                      <a:pos x="0" y="191"/>
                    </a:cxn>
                    <a:cxn ang="0">
                      <a:pos x="214" y="142"/>
                    </a:cxn>
                    <a:cxn ang="0">
                      <a:pos x="47" y="0"/>
                    </a:cxn>
                    <a:cxn ang="0">
                      <a:pos x="0" y="191"/>
                    </a:cxn>
                  </a:cxnLst>
                  <a:rect l="0" t="0" r="r" b="b"/>
                  <a:pathLst>
                    <a:path w="214" h="191">
                      <a:moveTo>
                        <a:pt x="0" y="191"/>
                      </a:moveTo>
                      <a:lnTo>
                        <a:pt x="214" y="142"/>
                      </a:lnTo>
                      <a:lnTo>
                        <a:pt x="47" y="0"/>
                      </a:lnTo>
                      <a:lnTo>
                        <a:pt x="0" y="191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472" name="Group 16"/>
              <p:cNvGrpSpPr>
                <a:grpSpLocks/>
              </p:cNvGrpSpPr>
              <p:nvPr/>
            </p:nvGrpSpPr>
            <p:grpSpPr bwMode="auto">
              <a:xfrm>
                <a:off x="4028" y="1544"/>
                <a:ext cx="214" cy="214"/>
                <a:chOff x="2636" y="1928"/>
                <a:chExt cx="214" cy="214"/>
              </a:xfrm>
            </p:grpSpPr>
            <p:sp>
              <p:nvSpPr>
                <p:cNvPr id="19473" name="Freeform 17"/>
                <p:cNvSpPr>
                  <a:spLocks/>
                </p:cNvSpPr>
                <p:nvPr/>
              </p:nvSpPr>
              <p:spPr bwMode="auto">
                <a:xfrm>
                  <a:off x="2695" y="1928"/>
                  <a:ext cx="155" cy="155"/>
                </a:xfrm>
                <a:custGeom>
                  <a:avLst/>
                  <a:gdLst/>
                  <a:ahLst/>
                  <a:cxnLst>
                    <a:cxn ang="0">
                      <a:pos x="310" y="35"/>
                    </a:cxn>
                    <a:cxn ang="0">
                      <a:pos x="275" y="0"/>
                    </a:cxn>
                    <a:cxn ang="0">
                      <a:pos x="0" y="274"/>
                    </a:cxn>
                    <a:cxn ang="0">
                      <a:pos x="36" y="310"/>
                    </a:cxn>
                    <a:cxn ang="0">
                      <a:pos x="310" y="35"/>
                    </a:cxn>
                  </a:cxnLst>
                  <a:rect l="0" t="0" r="r" b="b"/>
                  <a:pathLst>
                    <a:path w="310" h="310">
                      <a:moveTo>
                        <a:pt x="310" y="35"/>
                      </a:moveTo>
                      <a:lnTo>
                        <a:pt x="275" y="0"/>
                      </a:lnTo>
                      <a:lnTo>
                        <a:pt x="0" y="274"/>
                      </a:lnTo>
                      <a:lnTo>
                        <a:pt x="36" y="310"/>
                      </a:lnTo>
                      <a:lnTo>
                        <a:pt x="310" y="35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74" name="Freeform 18"/>
                <p:cNvSpPr>
                  <a:spLocks/>
                </p:cNvSpPr>
                <p:nvPr/>
              </p:nvSpPr>
              <p:spPr bwMode="auto">
                <a:xfrm>
                  <a:off x="2636" y="2038"/>
                  <a:ext cx="104" cy="104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0" y="207"/>
                    </a:cxn>
                    <a:cxn ang="0">
                      <a:pos x="209" y="139"/>
                    </a:cxn>
                    <a:cxn ang="0">
                      <a:pos x="70" y="0"/>
                    </a:cxn>
                  </a:cxnLst>
                  <a:rect l="0" t="0" r="r" b="b"/>
                  <a:pathLst>
                    <a:path w="209" h="207">
                      <a:moveTo>
                        <a:pt x="70" y="0"/>
                      </a:moveTo>
                      <a:lnTo>
                        <a:pt x="0" y="207"/>
                      </a:lnTo>
                      <a:lnTo>
                        <a:pt x="209" y="139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475" name="Group 19"/>
              <p:cNvGrpSpPr>
                <a:grpSpLocks/>
              </p:cNvGrpSpPr>
              <p:nvPr/>
            </p:nvGrpSpPr>
            <p:grpSpPr bwMode="auto">
              <a:xfrm>
                <a:off x="3911" y="1314"/>
                <a:ext cx="97" cy="239"/>
                <a:chOff x="2519" y="1698"/>
                <a:chExt cx="97" cy="239"/>
              </a:xfrm>
            </p:grpSpPr>
            <p:sp>
              <p:nvSpPr>
                <p:cNvPr id="194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55" y="1698"/>
                  <a:ext cx="25" cy="143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77" name="Freeform 21"/>
                <p:cNvSpPr>
                  <a:spLocks/>
                </p:cNvSpPr>
                <p:nvPr/>
              </p:nvSpPr>
              <p:spPr bwMode="auto">
                <a:xfrm>
                  <a:off x="2519" y="1840"/>
                  <a:ext cx="97" cy="9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7" y="195"/>
                    </a:cxn>
                    <a:cxn ang="0">
                      <a:pos x="19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5" h="195">
                      <a:moveTo>
                        <a:pt x="0" y="0"/>
                      </a:moveTo>
                      <a:lnTo>
                        <a:pt x="97" y="195"/>
                      </a:lnTo>
                      <a:lnTo>
                        <a:pt x="1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478" name="Group 22"/>
              <p:cNvGrpSpPr>
                <a:grpSpLocks/>
              </p:cNvGrpSpPr>
              <p:nvPr/>
            </p:nvGrpSpPr>
            <p:grpSpPr bwMode="auto">
              <a:xfrm>
                <a:off x="3379" y="1880"/>
                <a:ext cx="342" cy="97"/>
                <a:chOff x="1987" y="2264"/>
                <a:chExt cx="342" cy="97"/>
              </a:xfrm>
            </p:grpSpPr>
            <p:sp>
              <p:nvSpPr>
                <p:cNvPr id="19479" name="Rectangle 23"/>
                <p:cNvSpPr>
                  <a:spLocks noChangeArrowheads="1"/>
                </p:cNvSpPr>
                <p:nvPr/>
              </p:nvSpPr>
              <p:spPr bwMode="auto">
                <a:xfrm>
                  <a:off x="1987" y="2300"/>
                  <a:ext cx="246" cy="2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0" name="Freeform 24"/>
                <p:cNvSpPr>
                  <a:spLocks/>
                </p:cNvSpPr>
                <p:nvPr/>
              </p:nvSpPr>
              <p:spPr bwMode="auto">
                <a:xfrm>
                  <a:off x="2231" y="2264"/>
                  <a:ext cx="98" cy="97"/>
                </a:xfrm>
                <a:custGeom>
                  <a:avLst/>
                  <a:gdLst/>
                  <a:ahLst/>
                  <a:cxnLst>
                    <a:cxn ang="0">
                      <a:pos x="0" y="195"/>
                    </a:cxn>
                    <a:cxn ang="0">
                      <a:pos x="195" y="97"/>
                    </a:cxn>
                    <a:cxn ang="0">
                      <a:pos x="0" y="0"/>
                    </a:cxn>
                    <a:cxn ang="0">
                      <a:pos x="0" y="195"/>
                    </a:cxn>
                  </a:cxnLst>
                  <a:rect l="0" t="0" r="r" b="b"/>
                  <a:pathLst>
                    <a:path w="195" h="195">
                      <a:moveTo>
                        <a:pt x="0" y="195"/>
                      </a:moveTo>
                      <a:lnTo>
                        <a:pt x="195" y="97"/>
                      </a:lnTo>
                      <a:lnTo>
                        <a:pt x="0" y="0"/>
                      </a:lnTo>
                      <a:lnTo>
                        <a:pt x="0" y="19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481" name="Group 25"/>
              <p:cNvGrpSpPr>
                <a:grpSpLocks/>
              </p:cNvGrpSpPr>
              <p:nvPr/>
            </p:nvGrpSpPr>
            <p:grpSpPr bwMode="auto">
              <a:xfrm>
                <a:off x="3513" y="1643"/>
                <a:ext cx="276" cy="105"/>
                <a:chOff x="2121" y="2027"/>
                <a:chExt cx="276" cy="105"/>
              </a:xfrm>
            </p:grpSpPr>
            <p:sp>
              <p:nvSpPr>
                <p:cNvPr id="19482" name="Freeform 26"/>
                <p:cNvSpPr>
                  <a:spLocks/>
                </p:cNvSpPr>
                <p:nvPr/>
              </p:nvSpPr>
              <p:spPr bwMode="auto">
                <a:xfrm>
                  <a:off x="2121" y="2027"/>
                  <a:ext cx="186" cy="69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0" y="48"/>
                    </a:cxn>
                    <a:cxn ang="0">
                      <a:pos x="360" y="137"/>
                    </a:cxn>
                    <a:cxn ang="0">
                      <a:pos x="372" y="89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372" h="137">
                      <a:moveTo>
                        <a:pt x="13" y="0"/>
                      </a:moveTo>
                      <a:lnTo>
                        <a:pt x="0" y="48"/>
                      </a:lnTo>
                      <a:lnTo>
                        <a:pt x="360" y="137"/>
                      </a:lnTo>
                      <a:lnTo>
                        <a:pt x="372" y="89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3" name="Freeform 27"/>
                <p:cNvSpPr>
                  <a:spLocks/>
                </p:cNvSpPr>
                <p:nvPr/>
              </p:nvSpPr>
              <p:spPr bwMode="auto">
                <a:xfrm>
                  <a:off x="2290" y="2037"/>
                  <a:ext cx="107" cy="95"/>
                </a:xfrm>
                <a:custGeom>
                  <a:avLst/>
                  <a:gdLst/>
                  <a:ahLst/>
                  <a:cxnLst>
                    <a:cxn ang="0">
                      <a:pos x="0" y="191"/>
                    </a:cxn>
                    <a:cxn ang="0">
                      <a:pos x="214" y="142"/>
                    </a:cxn>
                    <a:cxn ang="0">
                      <a:pos x="47" y="0"/>
                    </a:cxn>
                    <a:cxn ang="0">
                      <a:pos x="0" y="191"/>
                    </a:cxn>
                  </a:cxnLst>
                  <a:rect l="0" t="0" r="r" b="b"/>
                  <a:pathLst>
                    <a:path w="214" h="191">
                      <a:moveTo>
                        <a:pt x="0" y="191"/>
                      </a:moveTo>
                      <a:lnTo>
                        <a:pt x="214" y="142"/>
                      </a:lnTo>
                      <a:lnTo>
                        <a:pt x="47" y="0"/>
                      </a:lnTo>
                      <a:lnTo>
                        <a:pt x="0" y="191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484" name="Group 28"/>
              <p:cNvGrpSpPr>
                <a:grpSpLocks/>
              </p:cNvGrpSpPr>
              <p:nvPr/>
            </p:nvGrpSpPr>
            <p:grpSpPr bwMode="auto">
              <a:xfrm>
                <a:off x="4028" y="1544"/>
                <a:ext cx="214" cy="214"/>
                <a:chOff x="2636" y="1928"/>
                <a:chExt cx="214" cy="214"/>
              </a:xfrm>
            </p:grpSpPr>
            <p:sp>
              <p:nvSpPr>
                <p:cNvPr id="19485" name="Freeform 29"/>
                <p:cNvSpPr>
                  <a:spLocks/>
                </p:cNvSpPr>
                <p:nvPr/>
              </p:nvSpPr>
              <p:spPr bwMode="auto">
                <a:xfrm>
                  <a:off x="2695" y="1928"/>
                  <a:ext cx="155" cy="155"/>
                </a:xfrm>
                <a:custGeom>
                  <a:avLst/>
                  <a:gdLst/>
                  <a:ahLst/>
                  <a:cxnLst>
                    <a:cxn ang="0">
                      <a:pos x="310" y="35"/>
                    </a:cxn>
                    <a:cxn ang="0">
                      <a:pos x="275" y="0"/>
                    </a:cxn>
                    <a:cxn ang="0">
                      <a:pos x="0" y="274"/>
                    </a:cxn>
                    <a:cxn ang="0">
                      <a:pos x="36" y="310"/>
                    </a:cxn>
                    <a:cxn ang="0">
                      <a:pos x="310" y="35"/>
                    </a:cxn>
                  </a:cxnLst>
                  <a:rect l="0" t="0" r="r" b="b"/>
                  <a:pathLst>
                    <a:path w="310" h="310">
                      <a:moveTo>
                        <a:pt x="310" y="35"/>
                      </a:moveTo>
                      <a:lnTo>
                        <a:pt x="275" y="0"/>
                      </a:lnTo>
                      <a:lnTo>
                        <a:pt x="0" y="274"/>
                      </a:lnTo>
                      <a:lnTo>
                        <a:pt x="36" y="310"/>
                      </a:lnTo>
                      <a:lnTo>
                        <a:pt x="310" y="35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6" name="Freeform 30"/>
                <p:cNvSpPr>
                  <a:spLocks/>
                </p:cNvSpPr>
                <p:nvPr/>
              </p:nvSpPr>
              <p:spPr bwMode="auto">
                <a:xfrm>
                  <a:off x="2636" y="2038"/>
                  <a:ext cx="104" cy="104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0" y="207"/>
                    </a:cxn>
                    <a:cxn ang="0">
                      <a:pos x="209" y="139"/>
                    </a:cxn>
                    <a:cxn ang="0">
                      <a:pos x="70" y="0"/>
                    </a:cxn>
                  </a:cxnLst>
                  <a:rect l="0" t="0" r="r" b="b"/>
                  <a:pathLst>
                    <a:path w="209" h="207">
                      <a:moveTo>
                        <a:pt x="70" y="0"/>
                      </a:moveTo>
                      <a:lnTo>
                        <a:pt x="0" y="207"/>
                      </a:lnTo>
                      <a:lnTo>
                        <a:pt x="209" y="139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487" name="Group 31"/>
              <p:cNvGrpSpPr>
                <a:grpSpLocks/>
              </p:cNvGrpSpPr>
              <p:nvPr/>
            </p:nvGrpSpPr>
            <p:grpSpPr bwMode="auto">
              <a:xfrm>
                <a:off x="3911" y="1314"/>
                <a:ext cx="97" cy="239"/>
                <a:chOff x="2519" y="1698"/>
                <a:chExt cx="97" cy="239"/>
              </a:xfrm>
            </p:grpSpPr>
            <p:sp>
              <p:nvSpPr>
                <p:cNvPr id="19488" name="Rectangle 32"/>
                <p:cNvSpPr>
                  <a:spLocks noChangeArrowheads="1"/>
                </p:cNvSpPr>
                <p:nvPr/>
              </p:nvSpPr>
              <p:spPr bwMode="auto">
                <a:xfrm>
                  <a:off x="2555" y="1698"/>
                  <a:ext cx="25" cy="143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9" name="Freeform 33"/>
                <p:cNvSpPr>
                  <a:spLocks/>
                </p:cNvSpPr>
                <p:nvPr/>
              </p:nvSpPr>
              <p:spPr bwMode="auto">
                <a:xfrm>
                  <a:off x="2519" y="1840"/>
                  <a:ext cx="97" cy="9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7" y="195"/>
                    </a:cxn>
                    <a:cxn ang="0">
                      <a:pos x="19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5" h="195">
                      <a:moveTo>
                        <a:pt x="0" y="0"/>
                      </a:moveTo>
                      <a:lnTo>
                        <a:pt x="97" y="195"/>
                      </a:lnTo>
                      <a:lnTo>
                        <a:pt x="1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pic>
            <p:nvPicPr>
              <p:cNvPr id="19490" name="Picture 34" descr="C:\My Documents\EVDI\ctbypass1.GI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20" y="3043"/>
                <a:ext cx="1061" cy="1084"/>
              </a:xfrm>
              <a:prstGeom prst="rect">
                <a:avLst/>
              </a:prstGeom>
              <a:noFill/>
            </p:spPr>
          </p:pic>
          <p:grpSp>
            <p:nvGrpSpPr>
              <p:cNvPr id="19491" name="Group 35"/>
              <p:cNvGrpSpPr>
                <a:grpSpLocks/>
              </p:cNvGrpSpPr>
              <p:nvPr/>
            </p:nvGrpSpPr>
            <p:grpSpPr bwMode="auto">
              <a:xfrm>
                <a:off x="3168" y="3311"/>
                <a:ext cx="342" cy="97"/>
                <a:chOff x="1987" y="2264"/>
                <a:chExt cx="342" cy="97"/>
              </a:xfrm>
            </p:grpSpPr>
            <p:sp>
              <p:nvSpPr>
                <p:cNvPr id="19492" name="Rectangle 36"/>
                <p:cNvSpPr>
                  <a:spLocks noChangeArrowheads="1"/>
                </p:cNvSpPr>
                <p:nvPr/>
              </p:nvSpPr>
              <p:spPr bwMode="auto">
                <a:xfrm>
                  <a:off x="1987" y="2300"/>
                  <a:ext cx="246" cy="2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93" name="Freeform 37"/>
                <p:cNvSpPr>
                  <a:spLocks/>
                </p:cNvSpPr>
                <p:nvPr/>
              </p:nvSpPr>
              <p:spPr bwMode="auto">
                <a:xfrm>
                  <a:off x="2231" y="2264"/>
                  <a:ext cx="98" cy="97"/>
                </a:xfrm>
                <a:custGeom>
                  <a:avLst/>
                  <a:gdLst/>
                  <a:ahLst/>
                  <a:cxnLst>
                    <a:cxn ang="0">
                      <a:pos x="0" y="195"/>
                    </a:cxn>
                    <a:cxn ang="0">
                      <a:pos x="195" y="97"/>
                    </a:cxn>
                    <a:cxn ang="0">
                      <a:pos x="0" y="0"/>
                    </a:cxn>
                    <a:cxn ang="0">
                      <a:pos x="0" y="195"/>
                    </a:cxn>
                  </a:cxnLst>
                  <a:rect l="0" t="0" r="r" b="b"/>
                  <a:pathLst>
                    <a:path w="195" h="195">
                      <a:moveTo>
                        <a:pt x="0" y="195"/>
                      </a:moveTo>
                      <a:lnTo>
                        <a:pt x="195" y="97"/>
                      </a:lnTo>
                      <a:lnTo>
                        <a:pt x="0" y="0"/>
                      </a:lnTo>
                      <a:lnTo>
                        <a:pt x="0" y="19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9494" name="Rectangle 38"/>
            <p:cNvSpPr>
              <a:spLocks noChangeArrowheads="1"/>
            </p:cNvSpPr>
            <p:nvPr/>
          </p:nvSpPr>
          <p:spPr bwMode="auto">
            <a:xfrm>
              <a:off x="576" y="720"/>
              <a:ext cx="4560" cy="32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4135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447800"/>
            <a:ext cx="6934200" cy="2667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indent="-635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sr-Cyrl-RS" sz="2800" b="1" dirty="0" smtClean="0">
                <a:solidFill>
                  <a:srgbClr val="FFCC00"/>
                </a:solidFill>
              </a:rPr>
              <a:t>Претварање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података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у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корисну</a:t>
            </a:r>
            <a:r>
              <a:rPr lang="sr-Latn-CS" sz="2800" b="1" dirty="0" smtClean="0">
                <a:solidFill>
                  <a:srgbClr val="FFCC00"/>
                </a:solidFill>
              </a:rPr>
              <a:t> </a:t>
            </a:r>
            <a:r>
              <a:rPr lang="sr-Cyrl-RS" sz="2800" b="1" dirty="0" smtClean="0">
                <a:solidFill>
                  <a:srgbClr val="FFCC00"/>
                </a:solidFill>
              </a:rPr>
              <a:t>информацију</a:t>
            </a:r>
            <a:r>
              <a:rPr lang="en-US" sz="2800" b="1" dirty="0" smtClean="0">
                <a:solidFill>
                  <a:srgbClr val="FFCC00"/>
                </a:solidFill>
                <a:cs typeface="Times New Roman" pitchFamily="18" charset="0"/>
              </a:rPr>
              <a:t>:</a:t>
            </a:r>
            <a:endParaRPr lang="en-US" sz="2800" b="1" dirty="0">
              <a:solidFill>
                <a:srgbClr val="FFCC00"/>
              </a:solidFill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sr-Cyrl-RS" sz="2400" dirty="0" smtClean="0">
                <a:solidFill>
                  <a:srgbClr val="FFCC00"/>
                </a:solidFill>
              </a:rPr>
              <a:t>Оригинални</a:t>
            </a:r>
            <a:r>
              <a:rPr lang="en-US" sz="2400" dirty="0" smtClean="0">
                <a:solidFill>
                  <a:srgbClr val="FFCC00"/>
                </a:solidFill>
                <a:cs typeface="Times New Roman" pitchFamily="18" charset="0"/>
              </a:rPr>
              <a:t> </a:t>
            </a:r>
            <a:r>
              <a:rPr lang="sr-Cyrl-RS" dirty="0" smtClean="0">
                <a:solidFill>
                  <a:srgbClr val="FFCC00"/>
                </a:solidFill>
                <a:cs typeface="Times New Roman" pitchFamily="18" charset="0"/>
              </a:rPr>
              <a:t>С</a:t>
            </a:r>
            <a:r>
              <a:rPr lang="sr-Cyrl-RS" sz="2400" dirty="0" smtClean="0">
                <a:solidFill>
                  <a:srgbClr val="FFCC00"/>
                </a:solidFill>
                <a:cs typeface="Times New Roman" pitchFamily="18" charset="0"/>
              </a:rPr>
              <a:t>Т</a:t>
            </a:r>
            <a:r>
              <a:rPr lang="en-US" sz="2400" dirty="0" smtClean="0">
                <a:solidFill>
                  <a:srgbClr val="FFCC00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снимак</a:t>
            </a:r>
            <a:r>
              <a:rPr lang="en-US" sz="2400" dirty="0" smtClean="0">
                <a:solidFill>
                  <a:srgbClr val="FFCC00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укључује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стотине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слика</a:t>
            </a:r>
            <a:endParaRPr lang="en-US" sz="2400" dirty="0">
              <a:solidFill>
                <a:srgbClr val="FFCC00"/>
              </a:solidFill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CC00"/>
                </a:solidFill>
                <a:cs typeface="Times New Roman" pitchFamily="18" charset="0"/>
              </a:rPr>
              <a:t>3D </a:t>
            </a:r>
            <a:r>
              <a:rPr lang="sr-Cyrl-RS" sz="2400" dirty="0" smtClean="0">
                <a:solidFill>
                  <a:srgbClr val="FFCC00"/>
                </a:solidFill>
              </a:rPr>
              <a:t>обрађена</a:t>
            </a:r>
            <a:r>
              <a:rPr lang="en-US" sz="2400" dirty="0" smtClean="0">
                <a:solidFill>
                  <a:srgbClr val="FFCC00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слика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омогућава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дијагнозу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кардиологу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на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први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поглед</a:t>
            </a:r>
            <a:endParaRPr lang="en-US" sz="2400" dirty="0">
              <a:solidFill>
                <a:srgbClr val="FFCC00"/>
              </a:solidFill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sr-Cyrl-RS" sz="2400" dirty="0" smtClean="0">
                <a:solidFill>
                  <a:srgbClr val="FFCC00"/>
                </a:solidFill>
              </a:rPr>
              <a:t>Док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је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величина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оригиналног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снимка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око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en-US" sz="2400" dirty="0" smtClean="0">
                <a:solidFill>
                  <a:srgbClr val="FFCC00"/>
                </a:solidFill>
                <a:cs typeface="Times New Roman" pitchFamily="18" charset="0"/>
              </a:rPr>
              <a:t>100MB, </a:t>
            </a:r>
            <a:r>
              <a:rPr lang="sr-Cyrl-RS" sz="2400" dirty="0" smtClean="0">
                <a:solidFill>
                  <a:srgbClr val="FFCC00"/>
                </a:solidFill>
              </a:rPr>
              <a:t>величина</a:t>
            </a:r>
            <a:r>
              <a:rPr lang="en-US" sz="2400" dirty="0" smtClean="0">
                <a:solidFill>
                  <a:srgbClr val="FFCC00"/>
                </a:solidFill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FFCC00"/>
                </a:solidFill>
                <a:cs typeface="Times New Roman" pitchFamily="18" charset="0"/>
              </a:rPr>
              <a:t>e-Mail </a:t>
            </a:r>
            <a:r>
              <a:rPr lang="sr-Cyrl-RS" sz="2400" dirty="0" smtClean="0">
                <a:solidFill>
                  <a:srgbClr val="FFCC00"/>
                </a:solidFill>
              </a:rPr>
              <a:t>извештаја</a:t>
            </a:r>
            <a:r>
              <a:rPr lang="en-US" sz="2400" dirty="0" smtClean="0">
                <a:solidFill>
                  <a:srgbClr val="FFCC00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је</a:t>
            </a:r>
            <a:r>
              <a:rPr lang="sr-Latn-CS" sz="2400" dirty="0" smtClean="0">
                <a:solidFill>
                  <a:srgbClr val="FFCC00"/>
                </a:solidFill>
              </a:rPr>
              <a:t> </a:t>
            </a:r>
            <a:r>
              <a:rPr lang="sr-Cyrl-RS" sz="2400" dirty="0" smtClean="0">
                <a:solidFill>
                  <a:srgbClr val="FFCC00"/>
                </a:solidFill>
              </a:rPr>
              <a:t>с</a:t>
            </a:r>
            <a:r>
              <a:rPr lang="sr-Latn-CS" sz="2400" dirty="0" smtClean="0">
                <a:solidFill>
                  <a:srgbClr val="FFCC00"/>
                </a:solidFill>
              </a:rPr>
              <a:t>a</a:t>
            </a:r>
            <a:r>
              <a:rPr lang="sr-Cyrl-RS" sz="2400" dirty="0" smtClean="0">
                <a:solidFill>
                  <a:srgbClr val="FFCC00"/>
                </a:solidFill>
              </a:rPr>
              <a:t>мо</a:t>
            </a:r>
            <a:r>
              <a:rPr lang="en-US" sz="2400" dirty="0" smtClean="0">
                <a:solidFill>
                  <a:srgbClr val="FFCC00"/>
                </a:solidFill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FFCC00"/>
                </a:solidFill>
                <a:cs typeface="Times New Roman" pitchFamily="18" charset="0"/>
              </a:rPr>
              <a:t>100KB.</a:t>
            </a:r>
          </a:p>
          <a:p>
            <a:pPr indent="-635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endParaRPr lang="en-US" sz="2800" b="1" dirty="0">
              <a:solidFill>
                <a:srgbClr val="FFCC00"/>
              </a:solidFill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990600" y="4419600"/>
            <a:ext cx="7391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09800" y="4572000"/>
            <a:ext cx="655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Слика</a:t>
            </a:r>
            <a:r>
              <a:rPr lang="sr-Latn-CS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обрађена</a:t>
            </a:r>
            <a:r>
              <a:rPr lang="sr-Latn-CS" b="1" dirty="0" smtClean="0">
                <a:solidFill>
                  <a:srgbClr val="FF0000"/>
                </a:solidFill>
                <a:latin typeface="Arial" charset="0"/>
              </a:rPr>
              <a:t> 3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</a:rPr>
              <a:t>D</a:t>
            </a:r>
            <a:r>
              <a:rPr lang="sr-Latn-CS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у</a:t>
            </a:r>
            <a:r>
              <a:rPr lang="sr-Latn-CS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тхе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е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-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маил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у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репресент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ује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компресију</a:t>
            </a:r>
            <a:r>
              <a:rPr lang="sr-Latn-CS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од</a:t>
            </a:r>
            <a:r>
              <a:rPr lang="sr-Latn-CS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око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1000:1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према</a:t>
            </a:r>
            <a:r>
              <a:rPr lang="sr-Latn-CS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подацима</a:t>
            </a:r>
            <a:r>
              <a:rPr lang="sr-Latn-CS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добијеним</a:t>
            </a:r>
            <a:r>
              <a:rPr lang="sr-Latn-CS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 smtClean="0">
                <a:solidFill>
                  <a:srgbClr val="FF0000"/>
                </a:solidFill>
                <a:latin typeface="Arial" charset="0"/>
              </a:rPr>
              <a:t>снимањем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.</a:t>
            </a:r>
            <a:endParaRPr lang="en-US" b="1" dirty="0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219200" y="4267200"/>
            <a:ext cx="6705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486" name="Group 6"/>
          <p:cNvGrpSpPr>
            <a:grpSpLocks/>
          </p:cNvGrpSpPr>
          <p:nvPr/>
        </p:nvGrpSpPr>
        <p:grpSpPr bwMode="auto">
          <a:xfrm>
            <a:off x="1303679" y="0"/>
            <a:ext cx="7841605" cy="914400"/>
            <a:chOff x="-350" y="0"/>
            <a:chExt cx="6111" cy="576"/>
          </a:xfrm>
        </p:grpSpPr>
        <p:pic>
          <p:nvPicPr>
            <p:cNvPr id="20487" name="Picture 7" descr="hiBanner.jpg                                                   001C44C1Macintosh HD                   BACAFC56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576"/>
            </a:xfrm>
            <a:prstGeom prst="rect">
              <a:avLst/>
            </a:prstGeom>
            <a:noFill/>
          </p:spPr>
        </p:pic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-350" y="105"/>
              <a:ext cx="6111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Претварање</a:t>
              </a:r>
              <a:r>
                <a:rPr lang="sr-Latn-CS" sz="2600" b="1" dirty="0" smtClean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података</a:t>
              </a:r>
              <a:r>
                <a:rPr lang="sr-Latn-CS" sz="2600" b="1" dirty="0" smtClean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у</a:t>
              </a:r>
              <a:r>
                <a:rPr lang="sr-Latn-CS" sz="2600" b="1" dirty="0" smtClean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корисну</a:t>
              </a:r>
              <a:r>
                <a:rPr lang="sr-Latn-CS" sz="2600" b="1" dirty="0" smtClean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sr-Cyrl-RS" sz="2600" b="1" dirty="0" smtClean="0">
                  <a:solidFill>
                    <a:schemeClr val="bg1"/>
                  </a:solidFill>
                  <a:latin typeface="Arial" charset="0"/>
                </a:rPr>
                <a:t>информацију</a:t>
              </a:r>
              <a:endParaRPr lang="en-US" sz="26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2022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 bldLvl="3" autoUpdateAnimBg="0"/>
      <p:bldP spid="2048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dUser3.jpg                                                    001C44C1Macintosh HD                   BACAFC56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143000"/>
            <a:ext cx="7239000" cy="4057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2209800" y="2152650"/>
            <a:ext cx="5486400" cy="2246313"/>
            <a:chOff x="1392" y="1248"/>
            <a:chExt cx="3456" cy="1415"/>
          </a:xfrm>
        </p:grpSpPr>
        <p:sp>
          <p:nvSpPr>
            <p:cNvPr id="21508" name="Text Box 4"/>
            <p:cNvSpPr txBox="1">
              <a:spLocks noChangeArrowheads="1"/>
            </p:cNvSpPr>
            <p:nvPr/>
          </p:nvSpPr>
          <p:spPr bwMode="auto">
            <a:xfrm>
              <a:off x="1392" y="1248"/>
              <a:ext cx="3456" cy="1415"/>
            </a:xfrm>
            <a:prstGeom prst="rect">
              <a:avLst/>
            </a:prstGeom>
            <a:solidFill>
              <a:srgbClr val="000066"/>
            </a:solidFill>
            <a:ln w="762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r-Cyrl-RS" sz="1600" b="1" u="sng" dirty="0" smtClean="0">
                  <a:solidFill>
                    <a:srgbClr val="FFFF00"/>
                  </a:solidFill>
                  <a:latin typeface="Arial" charset="0"/>
                </a:rPr>
                <a:t>На</a:t>
              </a:r>
              <a:r>
                <a:rPr lang="en-US" sz="1600" b="1" u="sng" dirty="0" smtClean="0">
                  <a:solidFill>
                    <a:srgbClr val="FFFF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600" b="1" u="sng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CD</a:t>
              </a:r>
              <a:r>
                <a:rPr lang="sr-Latn-CS" sz="1600" b="1" u="sng" dirty="0" smtClean="0">
                  <a:solidFill>
                    <a:srgbClr val="FFFF00"/>
                  </a:solidFill>
                  <a:latin typeface="Arial" charset="0"/>
                </a:rPr>
                <a:t>-</a:t>
              </a:r>
              <a:r>
                <a:rPr lang="sr-Cyrl-RS" sz="1600" b="1" u="sng" dirty="0" smtClean="0">
                  <a:solidFill>
                    <a:srgbClr val="FFFF00"/>
                  </a:solidFill>
                  <a:latin typeface="Arial" charset="0"/>
                </a:rPr>
                <a:t>у</a:t>
              </a:r>
              <a:r>
                <a:rPr lang="en-US" sz="1600" b="1" u="sng" dirty="0" smtClean="0">
                  <a:solidFill>
                    <a:srgbClr val="FFFF00"/>
                  </a:solidFill>
                  <a:latin typeface="Arial" charset="0"/>
                  <a:cs typeface="Arial" charset="0"/>
                </a:rPr>
                <a:t>:</a:t>
              </a:r>
              <a:endParaRPr lang="en-US" sz="1600" b="1" u="sng" dirty="0">
                <a:solidFill>
                  <a:srgbClr val="FFFF00"/>
                </a:solidFill>
                <a:latin typeface="Arial" charset="0"/>
                <a:cs typeface="Arial" charset="0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Оригина</a:t>
              </a: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  <a:cs typeface="Arial" charset="0"/>
                </a:rPr>
                <a:t>л</a:t>
              </a: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не</a:t>
              </a:r>
              <a:r>
                <a:rPr lang="en-US" sz="1600" b="1" dirty="0" smtClean="0">
                  <a:solidFill>
                    <a:srgbClr val="FFFF00"/>
                  </a:solidFill>
                  <a:latin typeface="Arial" charset="0"/>
                  <a:cs typeface="Arial" charset="0"/>
                </a:rPr>
                <a:t> </a:t>
              </a: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Слике</a:t>
              </a:r>
              <a:endParaRPr lang="en-US" sz="1600" b="1" dirty="0">
                <a:solidFill>
                  <a:srgbClr val="FFFF00"/>
                </a:solidFill>
                <a:latin typeface="Arial" charset="0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Кључне</a:t>
              </a:r>
              <a:r>
                <a:rPr lang="sr-Latn-CS" sz="1600" b="1" dirty="0" smtClean="0">
                  <a:solidFill>
                    <a:srgbClr val="FFFF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Слике</a:t>
              </a:r>
              <a:endParaRPr lang="en-US" sz="1600" b="1" dirty="0">
                <a:solidFill>
                  <a:srgbClr val="FFFF00"/>
                </a:solidFill>
                <a:latin typeface="Arial" charset="0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Обрађене</a:t>
              </a:r>
              <a:r>
                <a:rPr lang="en-US" sz="1600" b="1" dirty="0" smtClean="0">
                  <a:solidFill>
                    <a:srgbClr val="FFFF00"/>
                  </a:solidFill>
                  <a:latin typeface="Arial" charset="0"/>
                  <a:cs typeface="Arial" charset="0"/>
                </a:rPr>
                <a:t> </a:t>
              </a: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Слике</a:t>
              </a:r>
              <a:endParaRPr lang="en-US" sz="1600" b="1" dirty="0">
                <a:solidFill>
                  <a:srgbClr val="FFFF00"/>
                </a:solidFill>
                <a:latin typeface="Arial" charset="0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Извештај</a:t>
              </a:r>
              <a:endParaRPr lang="en-US" sz="1600" b="1" dirty="0">
                <a:solidFill>
                  <a:srgbClr val="FFFF00"/>
                </a:solidFill>
                <a:latin typeface="Arial" charset="0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Апликација</a:t>
              </a:r>
              <a:r>
                <a:rPr lang="sr-Latn-CS" sz="1600" b="1" dirty="0" smtClean="0">
                  <a:solidFill>
                    <a:srgbClr val="FFFF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Мрежног</a:t>
              </a:r>
              <a:r>
                <a:rPr lang="sr-Latn-CS" sz="1600" b="1" dirty="0" smtClean="0">
                  <a:solidFill>
                    <a:srgbClr val="FFFF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FF00"/>
                  </a:solidFill>
                  <a:latin typeface="Arial" charset="0"/>
                </a:rPr>
                <a:t>Корисника</a:t>
              </a:r>
              <a:r>
                <a:rPr lang="en-US" sz="1600" b="1" dirty="0" smtClean="0">
                  <a:solidFill>
                    <a:srgbClr val="FFFF00"/>
                  </a:solidFill>
                  <a:latin typeface="Arial" charset="0"/>
                  <a:cs typeface="Arial" charset="0"/>
                </a:rPr>
                <a:t> </a:t>
              </a:r>
              <a:endParaRPr lang="en-US" sz="1600" b="1" dirty="0">
                <a:solidFill>
                  <a:srgbClr val="FFFF00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2150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b="4480"/>
            <a:stretch>
              <a:fillRect/>
            </a:stretch>
          </p:blipFill>
          <p:spPr bwMode="auto">
            <a:xfrm>
              <a:off x="3377" y="1440"/>
              <a:ext cx="1375" cy="1031"/>
            </a:xfrm>
            <a:prstGeom prst="rect">
              <a:avLst/>
            </a:prstGeom>
            <a:solidFill>
              <a:srgbClr val="000066"/>
            </a:solidFill>
            <a:ln w="76200">
              <a:noFill/>
              <a:miter lim="800000"/>
              <a:headEnd/>
              <a:tailEnd/>
            </a:ln>
            <a:effectLst/>
          </p:spPr>
        </p:pic>
      </p:grp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514600" y="5638800"/>
            <a:ext cx="5562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rtl="1" eaLnBrk="0" hangingPunct="0"/>
            <a:r>
              <a:rPr lang="sr-Cyrl-RS" sz="1600" b="1" dirty="0" smtClean="0">
                <a:solidFill>
                  <a:srgbClr val="FFCC00"/>
                </a:solidFill>
                <a:latin typeface="Arial" charset="0"/>
              </a:rPr>
              <a:t>Слање</a:t>
            </a:r>
            <a:r>
              <a:rPr lang="sr-Latn-CS" sz="1600" b="1" dirty="0" smtClean="0">
                <a:solidFill>
                  <a:srgbClr val="FFCC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CC00"/>
                </a:solidFill>
                <a:latin typeface="Arial" charset="0"/>
              </a:rPr>
              <a:t>електронске</a:t>
            </a:r>
            <a:r>
              <a:rPr lang="sr-Latn-CS" sz="1600" b="1" dirty="0" smtClean="0">
                <a:solidFill>
                  <a:srgbClr val="FFCC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CC00"/>
                </a:solidFill>
                <a:latin typeface="Arial" charset="0"/>
              </a:rPr>
              <a:t>копије</a:t>
            </a:r>
            <a:r>
              <a:rPr lang="sr-Latn-CS" sz="1600" b="1" dirty="0" smtClean="0">
                <a:solidFill>
                  <a:srgbClr val="FFCC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CC00"/>
                </a:solidFill>
                <a:latin typeface="Arial" charset="0"/>
              </a:rPr>
              <a:t>прегледа</a:t>
            </a:r>
            <a:r>
              <a:rPr lang="sr-Latn-CS" sz="1600" b="1" dirty="0" smtClean="0">
                <a:solidFill>
                  <a:srgbClr val="FFCC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CC00"/>
                </a:solidFill>
                <a:latin typeface="Arial" charset="0"/>
              </a:rPr>
              <a:t>другом</a:t>
            </a:r>
            <a:r>
              <a:rPr lang="sr-Latn-CS" sz="1600" b="1" dirty="0" smtClean="0">
                <a:solidFill>
                  <a:srgbClr val="FFCC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CC00"/>
                </a:solidFill>
                <a:latin typeface="Arial" charset="0"/>
              </a:rPr>
              <a:t>доктору</a:t>
            </a:r>
            <a:r>
              <a:rPr lang="sr-Latn-CS" sz="1600" b="1" dirty="0" smtClean="0">
                <a:solidFill>
                  <a:srgbClr val="FFCC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CC00"/>
                </a:solidFill>
                <a:latin typeface="Arial" charset="0"/>
              </a:rPr>
              <a:t>на</a:t>
            </a:r>
            <a:r>
              <a:rPr lang="sr-Latn-CS" sz="1600" b="1" dirty="0" smtClean="0">
                <a:solidFill>
                  <a:srgbClr val="FFCC00"/>
                </a:solidFill>
                <a:latin typeface="Arial" charset="0"/>
              </a:rPr>
              <a:t> </a:t>
            </a:r>
            <a:r>
              <a:rPr lang="en-US" sz="1600" b="1" i="1" dirty="0">
                <a:solidFill>
                  <a:srgbClr val="FFCC00"/>
                </a:solidFill>
                <a:latin typeface="Arial" charset="0"/>
                <a:cs typeface="Times New Roman (Hebrew)" charset="-79"/>
              </a:rPr>
              <a:t>self playing</a:t>
            </a:r>
            <a:r>
              <a:rPr lang="en-US" sz="1600" b="1" dirty="0">
                <a:solidFill>
                  <a:srgbClr val="FFCC00"/>
                </a:solidFill>
                <a:latin typeface="Arial" charset="0"/>
                <a:cs typeface="Times New Roman (Hebrew)" charset="-79"/>
              </a:rPr>
              <a:t> CD-ROM</a:t>
            </a:r>
            <a:r>
              <a:rPr lang="sr-Latn-CS" sz="1600" b="1" dirty="0" smtClean="0">
                <a:solidFill>
                  <a:srgbClr val="FFCC00"/>
                </a:solidFill>
                <a:latin typeface="Arial" charset="0"/>
              </a:rPr>
              <a:t>-</a:t>
            </a:r>
            <a:r>
              <a:rPr lang="sr-Cyrl-RS" sz="1600" b="1" dirty="0" smtClean="0">
                <a:solidFill>
                  <a:srgbClr val="FFCC00"/>
                </a:solidFill>
                <a:latin typeface="Arial" charset="0"/>
              </a:rPr>
              <a:t>у</a:t>
            </a:r>
            <a:endParaRPr lang="en-US" sz="1400" b="1" dirty="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819400" y="2762250"/>
            <a:ext cx="4495800" cy="1268413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FFFF00"/>
                </a:solidFill>
                <a:latin typeface="Arial" charset="0"/>
                <a:cs typeface="Arial" charset="0"/>
              </a:rPr>
              <a:t>Manu</a:t>
            </a:r>
            <a:r>
              <a:rPr lang="sr-Latn-CS" sz="1600" b="1">
                <a:solidFill>
                  <a:srgbClr val="FFFF00"/>
                </a:solidFill>
                <a:latin typeface="Arial" charset="0"/>
              </a:rPr>
              <a:t>e</a:t>
            </a:r>
            <a:r>
              <a:rPr lang="en-US" sz="1600" b="1">
                <a:solidFill>
                  <a:srgbClr val="FFFF00"/>
                </a:solidFill>
                <a:latin typeface="Arial" charset="0"/>
                <a:cs typeface="Arial" charset="0"/>
              </a:rPr>
              <a:t>l</a:t>
            </a:r>
            <a:r>
              <a:rPr lang="sr-Latn-CS" sz="1600" b="1">
                <a:solidFill>
                  <a:srgbClr val="FFFF00"/>
                </a:solidFill>
                <a:latin typeface="Arial" charset="0"/>
              </a:rPr>
              <a:t>ni</a:t>
            </a:r>
            <a:r>
              <a:rPr lang="en-US" sz="1600" b="1">
                <a:solidFill>
                  <a:srgbClr val="FFFF00"/>
                </a:solidFill>
                <a:latin typeface="Arial" charset="0"/>
                <a:cs typeface="Arial" charset="0"/>
              </a:rPr>
              <a:t> Mod: </a:t>
            </a:r>
          </a:p>
          <a:p>
            <a:pPr algn="ctr">
              <a:spcBef>
                <a:spcPct val="50000"/>
              </a:spcBef>
            </a:pPr>
            <a:r>
              <a:rPr lang="sr-Latn-CS" sz="1600" b="1">
                <a:solidFill>
                  <a:srgbClr val="FFFF00"/>
                </a:solidFill>
                <a:latin typeface="Arial" charset="0"/>
              </a:rPr>
              <a:t>Manuelno kopiranje sa bilo kog DICOM izvora na mreži na Sistem za CD Distribuiranje</a:t>
            </a:r>
            <a:r>
              <a:rPr lang="en-US" sz="1600" b="1">
                <a:solidFill>
                  <a:srgbClr val="FFFF00"/>
                </a:solidFill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514600" y="2914650"/>
            <a:ext cx="5562600" cy="954107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Аутомат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ски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Мод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: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Једном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када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је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извештај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потписан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систем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ће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аутоматски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креирати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Latn-CS" sz="1600" b="1" dirty="0">
                <a:solidFill>
                  <a:srgbClr val="FFFF00"/>
                </a:solidFill>
                <a:latin typeface="Arial" charset="0"/>
              </a:rPr>
              <a:t>CD. 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061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 autoUpdateAnimBg="0"/>
      <p:bldP spid="21512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Slide.jpg                                                 000AD949Tom's G4    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240587" cy="19939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15616" y="2441084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3200" b="1" dirty="0" smtClean="0">
                <a:solidFill>
                  <a:schemeClr val="bg1"/>
                </a:solidFill>
                <a:latin typeface="Arial" charset="0"/>
              </a:rPr>
              <a:t>Преглед</a:t>
            </a:r>
            <a:r>
              <a:rPr lang="sr-Latn-CS" sz="32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RS" sz="3200" b="1" dirty="0" smtClean="0">
                <a:solidFill>
                  <a:schemeClr val="bg1"/>
                </a:solidFill>
                <a:latin typeface="Arial" charset="0"/>
              </a:rPr>
              <a:t>радног</a:t>
            </a:r>
            <a:r>
              <a:rPr lang="sr-Latn-CS" sz="32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RS" sz="3200" b="1" dirty="0" smtClean="0">
                <a:solidFill>
                  <a:schemeClr val="bg1"/>
                </a:solidFill>
                <a:latin typeface="Arial" charset="0"/>
              </a:rPr>
              <a:t>тока</a:t>
            </a:r>
            <a:r>
              <a:rPr lang="sr-Latn-CS" sz="32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RS" sz="3200" b="1" dirty="0" smtClean="0">
                <a:solidFill>
                  <a:schemeClr val="bg1"/>
                </a:solidFill>
                <a:latin typeface="Arial" charset="0"/>
              </a:rPr>
              <a:t>код</a:t>
            </a:r>
            <a:r>
              <a:rPr lang="sr-Latn-CS" sz="32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Latn-CS" sz="3200" b="1" dirty="0" smtClean="0">
                <a:solidFill>
                  <a:schemeClr val="bg1"/>
                </a:solidFill>
                <a:latin typeface="Arial" charset="0"/>
              </a:rPr>
              <a:t>PACS-a</a:t>
            </a:r>
            <a:endParaRPr lang="en-US" sz="32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566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My Documents\Products\New Website\Support\powerpoint\modalities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01FA"/>
              </a:clrFrom>
              <a:clrTo>
                <a:srgbClr val="FD01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152400"/>
            <a:ext cx="5894388" cy="598488"/>
          </a:xfrm>
          <a:prstGeom prst="rect">
            <a:avLst/>
          </a:prstGeom>
          <a:noFill/>
        </p:spPr>
      </p:pic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6210300" y="4572000"/>
            <a:ext cx="2667000" cy="16764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362700" y="5835650"/>
            <a:ext cx="251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Мрежни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корисници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6667500" y="4746625"/>
          <a:ext cx="1828800" cy="968375"/>
        </p:xfrm>
        <a:graphic>
          <a:graphicData uri="http://schemas.openxmlformats.org/presentationml/2006/ole">
            <p:oleObj spid="_x0000_s2058" name="Image" r:id="rId4" imgW="1457143" imgH="771429" progId="">
              <p:embed/>
            </p:oleObj>
          </a:graphicData>
        </a:graphic>
      </p:graphicFrame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6667500" y="3048000"/>
            <a:ext cx="2057400" cy="1295400"/>
          </a:xfrm>
          <a:prstGeom prst="roundRect">
            <a:avLst>
              <a:gd name="adj" fmla="val 2121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896100" y="3124200"/>
            <a:ext cx="1752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ЦД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-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и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стем</a:t>
            </a:r>
            <a:r>
              <a:rPr lang="sr-Latn-CS" sz="1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Дистрибуције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1638300" y="3505200"/>
            <a:ext cx="18288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095500" y="3654425"/>
            <a:ext cx="1371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Дуготрајна</a:t>
            </a:r>
            <a:r>
              <a:rPr lang="sr-Latn-CS" sz="1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arhiva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</a:p>
        </p:txBody>
      </p: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7429500" y="914400"/>
            <a:ext cx="1524000" cy="1905000"/>
            <a:chOff x="4704" y="816"/>
            <a:chExt cx="960" cy="1200"/>
          </a:xfrm>
        </p:grpSpPr>
        <p:sp>
          <p:nvSpPr>
            <p:cNvPr id="7179" name="AutoShape 11"/>
            <p:cNvSpPr>
              <a:spLocks noChangeArrowheads="1"/>
            </p:cNvSpPr>
            <p:nvPr/>
          </p:nvSpPr>
          <p:spPr bwMode="auto">
            <a:xfrm>
              <a:off x="4704" y="816"/>
              <a:ext cx="912" cy="1200"/>
            </a:xfrm>
            <a:prstGeom prst="roundRect">
              <a:avLst>
                <a:gd name="adj" fmla="val 27083"/>
              </a:avLst>
            </a:prstGeom>
            <a:solidFill>
              <a:srgbClr val="EAEAEA"/>
            </a:solidFill>
            <a:ln w="7620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" name="Text Box 12"/>
            <p:cNvSpPr txBox="1">
              <a:spLocks noChangeArrowheads="1"/>
            </p:cNvSpPr>
            <p:nvPr/>
          </p:nvSpPr>
          <p:spPr bwMode="auto">
            <a:xfrm>
              <a:off x="4704" y="1083"/>
              <a:ext cx="96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Болнички</a:t>
              </a:r>
              <a:r>
                <a:rPr lang="sr-Latn-CS" sz="16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информациони</a:t>
              </a:r>
              <a:r>
                <a:rPr lang="sr-Latn-CS" sz="16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систем</a:t>
              </a:r>
              <a:endParaRPr lang="en-US" sz="1600" b="1" dirty="0">
                <a:solidFill>
                  <a:srgbClr val="FF0000"/>
                </a:solidFill>
                <a:latin typeface="Arial" charset="0"/>
              </a:endParaRPr>
            </a:p>
          </p:txBody>
        </p:sp>
      </p:grpSp>
      <p:grpSp>
        <p:nvGrpSpPr>
          <p:cNvPr id="7181" name="Group 13"/>
          <p:cNvGrpSpPr>
            <a:grpSpLocks/>
          </p:cNvGrpSpPr>
          <p:nvPr/>
        </p:nvGrpSpPr>
        <p:grpSpPr bwMode="auto">
          <a:xfrm>
            <a:off x="4838700" y="1524000"/>
            <a:ext cx="2667000" cy="554038"/>
            <a:chOff x="3888" y="1200"/>
            <a:chExt cx="864" cy="349"/>
          </a:xfrm>
        </p:grpSpPr>
        <p:graphicFrame>
          <p:nvGraphicFramePr>
            <p:cNvPr id="7182" name="Object 14"/>
            <p:cNvGraphicFramePr>
              <a:graphicFrameLocks noChangeAspect="1"/>
            </p:cNvGraphicFramePr>
            <p:nvPr/>
          </p:nvGraphicFramePr>
          <p:xfrm>
            <a:off x="3888" y="1267"/>
            <a:ext cx="753" cy="282"/>
          </p:xfrm>
          <a:graphic>
            <a:graphicData uri="http://schemas.openxmlformats.org/presentationml/2006/ole">
              <p:oleObj spid="_x0000_s2059" name="Image" r:id="rId5" imgW="1042506" imgH="310660" progId="">
                <p:embed/>
              </p:oleObj>
            </a:graphicData>
          </a:graphic>
        </p:graphicFrame>
        <p:sp>
          <p:nvSpPr>
            <p:cNvPr id="7183" name="Text Box 15"/>
            <p:cNvSpPr txBox="1">
              <a:spLocks noChangeArrowheads="1"/>
            </p:cNvSpPr>
            <p:nvPr/>
          </p:nvSpPr>
          <p:spPr bwMode="auto">
            <a:xfrm>
              <a:off x="3984" y="1200"/>
              <a:ext cx="7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Заказивања</a:t>
              </a:r>
              <a:endParaRPr lang="en-US" sz="1200" b="1" dirty="0">
                <a:solidFill>
                  <a:srgbClr val="FFCC00"/>
                </a:solidFill>
                <a:latin typeface="Arial" charset="0"/>
              </a:endParaRPr>
            </a:p>
            <a:p>
              <a:pPr algn="ctr" eaLnBrk="0" hangingPunct="0"/>
              <a:endParaRPr lang="en-US" sz="1200" b="1" dirty="0">
                <a:latin typeface="Arial" charset="0"/>
                <a:cs typeface="Times New Roman (Hebrew)" charset="-79"/>
              </a:endParaRPr>
            </a:p>
          </p:txBody>
        </p:sp>
      </p:grpSp>
      <p:grpSp>
        <p:nvGrpSpPr>
          <p:cNvPr id="7184" name="Group 16"/>
          <p:cNvGrpSpPr>
            <a:grpSpLocks/>
          </p:cNvGrpSpPr>
          <p:nvPr/>
        </p:nvGrpSpPr>
        <p:grpSpPr bwMode="auto">
          <a:xfrm>
            <a:off x="2123374" y="2919411"/>
            <a:ext cx="1762825" cy="590549"/>
            <a:chOff x="937" y="1839"/>
            <a:chExt cx="839" cy="372"/>
          </a:xfrm>
        </p:grpSpPr>
        <p:graphicFrame>
          <p:nvGraphicFramePr>
            <p:cNvPr id="7185" name="Object 17"/>
            <p:cNvGraphicFramePr>
              <a:graphicFrameLocks noChangeAspect="1"/>
            </p:cNvGraphicFramePr>
            <p:nvPr/>
          </p:nvGraphicFramePr>
          <p:xfrm>
            <a:off x="960" y="1839"/>
            <a:ext cx="240" cy="321"/>
          </p:xfrm>
          <a:graphic>
            <a:graphicData uri="http://schemas.openxmlformats.org/presentationml/2006/ole">
              <p:oleObj spid="_x0000_s2060" name="Image" r:id="rId6" imgW="310660" imgH="1042506" progId="">
                <p:embed/>
              </p:oleObj>
            </a:graphicData>
          </a:graphic>
        </p:graphicFrame>
        <p:sp>
          <p:nvSpPr>
            <p:cNvPr id="7186" name="Text Box 18"/>
            <p:cNvSpPr txBox="1">
              <a:spLocks noChangeArrowheads="1"/>
            </p:cNvSpPr>
            <p:nvPr/>
          </p:nvSpPr>
          <p:spPr bwMode="auto">
            <a:xfrm>
              <a:off x="937" y="1920"/>
              <a:ext cx="83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Слање</a:t>
              </a:r>
              <a:r>
                <a:rPr lang="sr-Latn-CS" sz="1200" b="1" dirty="0" smtClean="0">
                  <a:solidFill>
                    <a:srgbClr val="FFCC00"/>
                  </a:solidFill>
                  <a:latin typeface="Arial" charset="0"/>
                </a:rPr>
                <a:t> </a:t>
              </a:r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претходних</a:t>
              </a:r>
              <a:r>
                <a:rPr lang="sr-Latn-CS" sz="1200" b="1" dirty="0" smtClean="0">
                  <a:solidFill>
                    <a:srgbClr val="FFCC00"/>
                  </a:solidFill>
                  <a:latin typeface="Arial" charset="0"/>
                </a:rPr>
                <a:t> </a:t>
              </a:r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прегледа</a:t>
              </a:r>
              <a:endParaRPr lang="en-US" sz="1200" b="1" dirty="0">
                <a:solidFill>
                  <a:srgbClr val="FFCC00"/>
                </a:solidFill>
                <a:latin typeface="Arial" charset="0"/>
              </a:endParaRPr>
            </a:p>
          </p:txBody>
        </p:sp>
      </p:grpSp>
      <p:grpSp>
        <p:nvGrpSpPr>
          <p:cNvPr id="7187" name="Group 19"/>
          <p:cNvGrpSpPr>
            <a:grpSpLocks/>
          </p:cNvGrpSpPr>
          <p:nvPr/>
        </p:nvGrpSpPr>
        <p:grpSpPr bwMode="auto">
          <a:xfrm>
            <a:off x="3771900" y="2895600"/>
            <a:ext cx="1371600" cy="2057400"/>
            <a:chOff x="1680" y="1872"/>
            <a:chExt cx="864" cy="1152"/>
          </a:xfrm>
        </p:grpSpPr>
        <p:graphicFrame>
          <p:nvGraphicFramePr>
            <p:cNvPr id="7188" name="Object 20"/>
            <p:cNvGraphicFramePr>
              <a:graphicFrameLocks noChangeAspect="1"/>
            </p:cNvGraphicFramePr>
            <p:nvPr/>
          </p:nvGraphicFramePr>
          <p:xfrm>
            <a:off x="1680" y="1872"/>
            <a:ext cx="336" cy="1152"/>
          </p:xfrm>
          <a:graphic>
            <a:graphicData uri="http://schemas.openxmlformats.org/presentationml/2006/ole">
              <p:oleObj spid="_x0000_s2061" name="Image" r:id="rId7" imgW="310660" imgH="1042506" progId="">
                <p:embed/>
              </p:oleObj>
            </a:graphicData>
          </a:graphic>
        </p:graphicFrame>
        <p:sp>
          <p:nvSpPr>
            <p:cNvPr id="7189" name="Text Box 21"/>
            <p:cNvSpPr txBox="1">
              <a:spLocks noChangeArrowheads="1"/>
            </p:cNvSpPr>
            <p:nvPr/>
          </p:nvSpPr>
          <p:spPr bwMode="auto">
            <a:xfrm>
              <a:off x="1776" y="2515"/>
              <a:ext cx="768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sr-Latn-CS" sz="1200" b="1">
                  <a:latin typeface="Arial" charset="0"/>
                </a:rPr>
                <a:t>Prosleđivanje pregleda</a:t>
              </a:r>
              <a:endParaRPr lang="en-US" sz="1200" b="1">
                <a:latin typeface="Arial" charset="0"/>
              </a:endParaRPr>
            </a:p>
          </p:txBody>
        </p:sp>
      </p:grpSp>
      <p:pic>
        <p:nvPicPr>
          <p:cNvPr id="7190" name="Picture 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14500" y="3744913"/>
            <a:ext cx="458788" cy="750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7191" name="Picture 2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29500" y="3581400"/>
            <a:ext cx="673100" cy="682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7192" name="AutoShape 24"/>
          <p:cNvSpPr>
            <a:spLocks noChangeArrowheads="1"/>
          </p:cNvSpPr>
          <p:nvPr/>
        </p:nvSpPr>
        <p:spPr bwMode="auto">
          <a:xfrm>
            <a:off x="1790700" y="5029200"/>
            <a:ext cx="38862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1943100" y="5105400"/>
            <a:ext cx="2514600" cy="127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Дијагностичка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радна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станица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Описивање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Обрада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“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CAD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” SW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оруђа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7194" name="Group 26"/>
          <p:cNvGrpSpPr>
            <a:grpSpLocks/>
          </p:cNvGrpSpPr>
          <p:nvPr/>
        </p:nvGrpSpPr>
        <p:grpSpPr bwMode="auto">
          <a:xfrm>
            <a:off x="4083050" y="5260975"/>
            <a:ext cx="1220788" cy="841375"/>
            <a:chOff x="972" y="836"/>
            <a:chExt cx="672" cy="427"/>
          </a:xfrm>
        </p:grpSpPr>
        <p:grpSp>
          <p:nvGrpSpPr>
            <p:cNvPr id="7195" name="Group 27"/>
            <p:cNvGrpSpPr>
              <a:grpSpLocks/>
            </p:cNvGrpSpPr>
            <p:nvPr/>
          </p:nvGrpSpPr>
          <p:grpSpPr bwMode="auto">
            <a:xfrm>
              <a:off x="972" y="836"/>
              <a:ext cx="462" cy="427"/>
              <a:chOff x="972" y="836"/>
              <a:chExt cx="462" cy="427"/>
            </a:xfrm>
          </p:grpSpPr>
          <p:pic>
            <p:nvPicPr>
              <p:cNvPr id="7196" name="Picture 28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97" name="Picture 29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198" name="Picture 30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392" y="877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9" name="Picture 31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434" y="919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200" name="Group 32"/>
          <p:cNvGrpSpPr>
            <a:grpSpLocks/>
          </p:cNvGrpSpPr>
          <p:nvPr/>
        </p:nvGrpSpPr>
        <p:grpSpPr bwMode="auto">
          <a:xfrm>
            <a:off x="4229100" y="5410200"/>
            <a:ext cx="1219200" cy="838200"/>
            <a:chOff x="1056" y="919"/>
            <a:chExt cx="672" cy="426"/>
          </a:xfrm>
        </p:grpSpPr>
        <p:grpSp>
          <p:nvGrpSpPr>
            <p:cNvPr id="7201" name="Group 33"/>
            <p:cNvGrpSpPr>
              <a:grpSpLocks/>
            </p:cNvGrpSpPr>
            <p:nvPr/>
          </p:nvGrpSpPr>
          <p:grpSpPr bwMode="auto">
            <a:xfrm>
              <a:off x="1056" y="919"/>
              <a:ext cx="462" cy="426"/>
              <a:chOff x="1056" y="919"/>
              <a:chExt cx="462" cy="426"/>
            </a:xfrm>
          </p:grpSpPr>
          <p:pic>
            <p:nvPicPr>
              <p:cNvPr id="7202" name="Picture 34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03" name="Picture 35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204" name="Picture 36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476" y="960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05" name="Picture 37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518" y="1001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206" name="AutoShape 38"/>
          <p:cNvSpPr>
            <a:spLocks noChangeArrowheads="1"/>
          </p:cNvSpPr>
          <p:nvPr/>
        </p:nvSpPr>
        <p:spPr bwMode="auto">
          <a:xfrm>
            <a:off x="1524000" y="990600"/>
            <a:ext cx="3276600" cy="19050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7" name="Text Box 39"/>
          <p:cNvSpPr txBox="1">
            <a:spLocks noChangeArrowheads="1"/>
          </p:cNvSpPr>
          <p:nvPr/>
        </p:nvSpPr>
        <p:spPr bwMode="auto">
          <a:xfrm>
            <a:off x="2400300" y="990600"/>
            <a:ext cx="22098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Централ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ни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који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укључује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Управљач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Радног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Тока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Базу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података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Онлине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Брза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Архив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Arial" charset="0"/>
                <a:cs typeface="Arial" charset="0"/>
              </a:rPr>
              <a:t>Web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Инфо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-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Рутер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IS-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Линк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7208" name="Picture 4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95450" y="1219200"/>
            <a:ext cx="625475" cy="685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667000" y="3200400"/>
            <a:ext cx="4953000" cy="584775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WFM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ће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онда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проследити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претходне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извештаје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одређену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дијагностичку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радну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станицу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2514600" y="3733800"/>
            <a:ext cx="5638800" cy="830997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После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пријема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поруке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, </a:t>
            </a: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WFM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иницира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Pre-Fetch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процес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(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узимање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претходних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прегледа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пацијента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из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трајне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архиве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).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3543300" y="2146300"/>
            <a:ext cx="5600700" cy="584775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Информациони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С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стем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“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обавешта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va</a:t>
            </a:r>
            <a:r>
              <a:rPr lang="sr-Latn-CS" sz="1600" b="1" dirty="0">
                <a:solidFill>
                  <a:srgbClr val="FFFF00"/>
                </a:solidFill>
                <a:latin typeface="Arial" charset="0"/>
              </a:rPr>
              <a:t>”</a:t>
            </a: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 PACS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да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је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преглед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пацијента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заказан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сл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a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њем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поруке</a:t>
            </a:r>
            <a:endParaRPr lang="en-US" sz="1600" b="1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7212" name="Picture 4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38325" y="2133600"/>
            <a:ext cx="381000" cy="357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96626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9" grpId="0" animBg="1" autoUpdateAnimBg="0"/>
      <p:bldP spid="7210" grpId="0" animBg="1" autoUpdateAnimBg="0"/>
      <p:bldP spid="721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4600" y="3806825"/>
            <a:ext cx="1371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latin typeface="Arial" charset="0"/>
                <a:cs typeface="Arial" charset="0"/>
              </a:rPr>
              <a:t>LTSM and Disaster Recovery 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124200" y="1371600"/>
            <a:ext cx="19812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latin typeface="Arial" charset="0"/>
                <a:cs typeface="Arial" charset="0"/>
              </a:rPr>
              <a:t>Central Server including: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>
                <a:latin typeface="Arial" charset="0"/>
                <a:cs typeface="Arial" charset="0"/>
              </a:rPr>
              <a:t>Workflow Facilitator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>
                <a:latin typeface="Arial" charset="0"/>
                <a:cs typeface="Arial" charset="0"/>
              </a:rPr>
              <a:t>Database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>
                <a:latin typeface="Arial" charset="0"/>
                <a:cs typeface="Arial" charset="0"/>
              </a:rPr>
              <a:t>Online Fast Storage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>
                <a:latin typeface="Arial" charset="0"/>
                <a:cs typeface="Arial" charset="0"/>
              </a:rPr>
              <a:t>Web Server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>
                <a:latin typeface="Arial" charset="0"/>
                <a:cs typeface="Arial" charset="0"/>
              </a:rPr>
              <a:t>Info-Router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2350" y="1600200"/>
            <a:ext cx="908050" cy="9953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897313"/>
            <a:ext cx="458788" cy="750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6300449" y="914400"/>
            <a:ext cx="1243353" cy="1295400"/>
            <a:chOff x="3925" y="477"/>
            <a:chExt cx="731" cy="627"/>
          </a:xfrm>
        </p:grpSpPr>
        <p:pic>
          <p:nvPicPr>
            <p:cNvPr id="8199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07" y="477"/>
              <a:ext cx="449" cy="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3925" y="702"/>
              <a:ext cx="635" cy="313"/>
            </a:xfrm>
            <a:prstGeom prst="rect">
              <a:avLst/>
            </a:prstGeom>
            <a:solidFill>
              <a:srgbClr val="000066"/>
            </a:solidFill>
            <a:ln w="2857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sr-Cyrl-RS" sz="1200" b="1" dirty="0" smtClean="0">
                  <a:solidFill>
                    <a:srgbClr val="FFFF66"/>
                  </a:solidFill>
                  <a:latin typeface="Arial" charset="0"/>
                </a:rPr>
                <a:t>Радна</a:t>
              </a:r>
              <a:r>
                <a:rPr lang="sr-Latn-CS" sz="1200" b="1" dirty="0" smtClean="0">
                  <a:solidFill>
                    <a:srgbClr val="FFFF66"/>
                  </a:solidFill>
                  <a:latin typeface="Arial" charset="0"/>
                </a:rPr>
                <a:t> </a:t>
              </a:r>
              <a:r>
                <a:rPr lang="sr-Cyrl-RS" sz="1200" b="1" dirty="0" smtClean="0">
                  <a:solidFill>
                    <a:srgbClr val="FFFF66"/>
                  </a:solidFill>
                  <a:latin typeface="Arial" charset="0"/>
                </a:rPr>
                <a:t>листа</a:t>
              </a:r>
              <a:r>
                <a:rPr lang="sr-Latn-CS" sz="1200" b="1" dirty="0" smtClean="0">
                  <a:solidFill>
                    <a:srgbClr val="FFFF66"/>
                  </a:solidFill>
                  <a:latin typeface="Arial" charset="0"/>
                </a:rPr>
                <a:t> </a:t>
              </a:r>
              <a:r>
                <a:rPr lang="sr-Cyrl-RS" sz="1200" b="1" dirty="0" smtClean="0">
                  <a:solidFill>
                    <a:srgbClr val="FFFF66"/>
                  </a:solidFill>
                  <a:latin typeface="Arial" charset="0"/>
                </a:rPr>
                <a:t>модалитета</a:t>
              </a:r>
              <a:endParaRPr lang="en-US" sz="1200" b="1" dirty="0">
                <a:solidFill>
                  <a:srgbClr val="FFFF66"/>
                </a:solidFill>
                <a:latin typeface="Arial" charset="0"/>
              </a:endParaRPr>
            </a:p>
          </p:txBody>
        </p:sp>
      </p:grp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1981200" y="5181600"/>
            <a:ext cx="38862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202" name="Group 10"/>
          <p:cNvGrpSpPr>
            <a:grpSpLocks/>
          </p:cNvGrpSpPr>
          <p:nvPr/>
        </p:nvGrpSpPr>
        <p:grpSpPr bwMode="auto">
          <a:xfrm>
            <a:off x="4273550" y="5413375"/>
            <a:ext cx="1220788" cy="841375"/>
            <a:chOff x="972" y="836"/>
            <a:chExt cx="672" cy="427"/>
          </a:xfrm>
        </p:grpSpPr>
        <p:grpSp>
          <p:nvGrpSpPr>
            <p:cNvPr id="8203" name="Group 11"/>
            <p:cNvGrpSpPr>
              <a:grpSpLocks/>
            </p:cNvGrpSpPr>
            <p:nvPr/>
          </p:nvGrpSpPr>
          <p:grpSpPr bwMode="auto">
            <a:xfrm>
              <a:off x="972" y="836"/>
              <a:ext cx="462" cy="427"/>
              <a:chOff x="972" y="836"/>
              <a:chExt cx="462" cy="427"/>
            </a:xfrm>
          </p:grpSpPr>
          <p:pic>
            <p:nvPicPr>
              <p:cNvPr id="8204" name="Picture 1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05" name="Picture 1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206" name="Picture 1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92" y="877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434" y="919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08" name="Group 16"/>
          <p:cNvGrpSpPr>
            <a:grpSpLocks/>
          </p:cNvGrpSpPr>
          <p:nvPr/>
        </p:nvGrpSpPr>
        <p:grpSpPr bwMode="auto">
          <a:xfrm>
            <a:off x="4419600" y="5562600"/>
            <a:ext cx="1219200" cy="838200"/>
            <a:chOff x="1056" y="919"/>
            <a:chExt cx="672" cy="426"/>
          </a:xfrm>
        </p:grpSpPr>
        <p:grpSp>
          <p:nvGrpSpPr>
            <p:cNvPr id="8209" name="Group 17"/>
            <p:cNvGrpSpPr>
              <a:grpSpLocks/>
            </p:cNvGrpSpPr>
            <p:nvPr/>
          </p:nvGrpSpPr>
          <p:grpSpPr bwMode="auto">
            <a:xfrm>
              <a:off x="1056" y="919"/>
              <a:ext cx="462" cy="426"/>
              <a:chOff x="1056" y="919"/>
              <a:chExt cx="462" cy="426"/>
            </a:xfrm>
          </p:grpSpPr>
          <p:pic>
            <p:nvPicPr>
              <p:cNvPr id="8210" name="Picture 1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1" name="Picture 1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212" name="Picture 2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476" y="960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3" name="Picture 2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518" y="1001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214" name="Picture 22" descr="C:\My Documents\Products\New Website\Support\powerpoint\modalities2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D01FA"/>
              </a:clrFrom>
              <a:clrTo>
                <a:srgbClr val="FD01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0950" y="152400"/>
            <a:ext cx="5894388" cy="598488"/>
          </a:xfrm>
          <a:prstGeom prst="rect">
            <a:avLst/>
          </a:prstGeom>
          <a:noFill/>
        </p:spPr>
      </p:pic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1828800" y="3657600"/>
            <a:ext cx="18288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216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897313"/>
            <a:ext cx="458788" cy="750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1828800" y="1371600"/>
            <a:ext cx="3124200" cy="19812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218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750" y="1600200"/>
            <a:ext cx="625475" cy="685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6400800" y="4724400"/>
            <a:ext cx="2667000" cy="16764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6553200" y="5988050"/>
            <a:ext cx="251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1600" b="1" smtClean="0">
                <a:solidFill>
                  <a:srgbClr val="FF0000"/>
                </a:solidFill>
                <a:latin typeface="Arial" charset="0"/>
              </a:rPr>
              <a:t>Mrežni korisnici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22528" name="Object 0"/>
          <p:cNvGraphicFramePr>
            <a:graphicFrameLocks noChangeAspect="1"/>
          </p:cNvGraphicFramePr>
          <p:nvPr/>
        </p:nvGraphicFramePr>
        <p:xfrm>
          <a:off x="6858000" y="4899025"/>
          <a:ext cx="1828800" cy="968375"/>
        </p:xfrm>
        <a:graphic>
          <a:graphicData uri="http://schemas.openxmlformats.org/presentationml/2006/ole">
            <p:oleObj spid="_x0000_s3078" name="Image" r:id="rId11" imgW="1457143" imgH="771429" progId="">
              <p:embed/>
            </p:oleObj>
          </a:graphicData>
        </a:graphic>
      </p:graphicFrame>
      <p:sp>
        <p:nvSpPr>
          <p:cNvPr id="8222" name="AutoShape 30"/>
          <p:cNvSpPr>
            <a:spLocks noChangeArrowheads="1"/>
          </p:cNvSpPr>
          <p:nvPr/>
        </p:nvSpPr>
        <p:spPr bwMode="auto">
          <a:xfrm>
            <a:off x="6858000" y="3200400"/>
            <a:ext cx="2057400" cy="1295400"/>
          </a:xfrm>
          <a:prstGeom prst="roundRect">
            <a:avLst>
              <a:gd name="adj" fmla="val 2121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7086600" y="3276600"/>
            <a:ext cx="1752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CD-</a:t>
            </a:r>
            <a:r>
              <a:rPr lang="sr-Latn-CS" sz="1400" b="1" smtClean="0">
                <a:solidFill>
                  <a:srgbClr val="FF0000"/>
                </a:solidFill>
                <a:latin typeface="Arial" charset="0"/>
              </a:rPr>
              <a:t>Sistem Distribucije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8224" name="Group 32"/>
          <p:cNvGrpSpPr>
            <a:grpSpLocks/>
          </p:cNvGrpSpPr>
          <p:nvPr/>
        </p:nvGrpSpPr>
        <p:grpSpPr bwMode="auto">
          <a:xfrm>
            <a:off x="7620000" y="1066800"/>
            <a:ext cx="1524000" cy="1905000"/>
            <a:chOff x="4704" y="816"/>
            <a:chExt cx="960" cy="1200"/>
          </a:xfrm>
        </p:grpSpPr>
        <p:sp>
          <p:nvSpPr>
            <p:cNvPr id="8225" name="AutoShape 33"/>
            <p:cNvSpPr>
              <a:spLocks noChangeArrowheads="1"/>
            </p:cNvSpPr>
            <p:nvPr/>
          </p:nvSpPr>
          <p:spPr bwMode="auto">
            <a:xfrm>
              <a:off x="4704" y="816"/>
              <a:ext cx="912" cy="1200"/>
            </a:xfrm>
            <a:prstGeom prst="roundRect">
              <a:avLst>
                <a:gd name="adj" fmla="val 27083"/>
              </a:avLst>
            </a:prstGeom>
            <a:solidFill>
              <a:srgbClr val="EAEAEA"/>
            </a:solidFill>
            <a:ln w="7620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6" name="Text Box 34"/>
            <p:cNvSpPr txBox="1">
              <a:spLocks noChangeArrowheads="1"/>
            </p:cNvSpPr>
            <p:nvPr/>
          </p:nvSpPr>
          <p:spPr bwMode="auto">
            <a:xfrm>
              <a:off x="4704" y="1083"/>
              <a:ext cx="96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Latn-CS" sz="1600" b="1" smtClean="0">
                  <a:solidFill>
                    <a:srgbClr val="FF0000"/>
                  </a:solidFill>
                  <a:latin typeface="Arial" charset="0"/>
                </a:rPr>
                <a:t>Bolnički Informacioni Sistem</a:t>
              </a:r>
              <a:endParaRPr lang="en-US" sz="1600" b="1" dirty="0">
                <a:solidFill>
                  <a:srgbClr val="FF0000"/>
                </a:solidFill>
                <a:latin typeface="Arial" charset="0"/>
              </a:endParaRPr>
            </a:p>
          </p:txBody>
        </p:sp>
      </p:grpSp>
      <p:pic>
        <p:nvPicPr>
          <p:cNvPr id="8227" name="Picture 3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20000" y="3733800"/>
            <a:ext cx="673100" cy="682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grpSp>
        <p:nvGrpSpPr>
          <p:cNvPr id="8228" name="Group 36"/>
          <p:cNvGrpSpPr>
            <a:grpSpLocks/>
          </p:cNvGrpSpPr>
          <p:nvPr/>
        </p:nvGrpSpPr>
        <p:grpSpPr bwMode="auto">
          <a:xfrm>
            <a:off x="1981200" y="838200"/>
            <a:ext cx="1219200" cy="487363"/>
            <a:chOff x="1152" y="432"/>
            <a:chExt cx="768" cy="307"/>
          </a:xfrm>
        </p:grpSpPr>
        <p:graphicFrame>
          <p:nvGraphicFramePr>
            <p:cNvPr id="22529" name="Object 1"/>
            <p:cNvGraphicFramePr>
              <a:graphicFrameLocks noChangeAspect="1"/>
            </p:cNvGraphicFramePr>
            <p:nvPr/>
          </p:nvGraphicFramePr>
          <p:xfrm>
            <a:off x="1680" y="432"/>
            <a:ext cx="240" cy="288"/>
          </p:xfrm>
          <a:graphic>
            <a:graphicData uri="http://schemas.openxmlformats.org/presentationml/2006/ole">
              <p:oleObj spid="_x0000_s3079" name="Image" r:id="rId13" imgW="310660" imgH="1042506" progId="">
                <p:embed/>
              </p:oleObj>
            </a:graphicData>
          </a:graphic>
        </p:graphicFrame>
        <p:sp>
          <p:nvSpPr>
            <p:cNvPr id="8230" name="Text Box 38"/>
            <p:cNvSpPr txBox="1">
              <a:spLocks noChangeArrowheads="1"/>
            </p:cNvSpPr>
            <p:nvPr/>
          </p:nvSpPr>
          <p:spPr bwMode="auto">
            <a:xfrm>
              <a:off x="1152" y="451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Нови</a:t>
              </a:r>
              <a:r>
                <a:rPr lang="sr-Latn-CS" sz="1200" b="1" dirty="0" smtClean="0">
                  <a:solidFill>
                    <a:srgbClr val="FFCC00"/>
                  </a:solidFill>
                  <a:latin typeface="Arial" charset="0"/>
                </a:rPr>
                <a:t> </a:t>
              </a:r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преглед</a:t>
              </a:r>
              <a:endParaRPr lang="en-US" sz="1200" b="1" dirty="0">
                <a:solidFill>
                  <a:srgbClr val="FFCC00"/>
                </a:solidFill>
                <a:latin typeface="Arial" charset="0"/>
              </a:endParaRPr>
            </a:p>
          </p:txBody>
        </p:sp>
      </p:grpSp>
      <p:sp>
        <p:nvSpPr>
          <p:cNvPr id="8231" name="Text Box 39"/>
          <p:cNvSpPr txBox="1">
            <a:spLocks noChangeArrowheads="1"/>
          </p:cNvSpPr>
          <p:nvPr/>
        </p:nvSpPr>
        <p:spPr bwMode="auto">
          <a:xfrm>
            <a:off x="3352800" y="457200"/>
            <a:ext cx="4267200" cy="584775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Нови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преглед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је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обављен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прослеђен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Latn-CS" sz="1600" b="1" dirty="0">
                <a:solidFill>
                  <a:srgbClr val="FFFF00"/>
                </a:solidFill>
                <a:latin typeface="Arial" charset="0"/>
              </a:rPr>
              <a:t>CT-a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Централни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Сервер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pic>
        <p:nvPicPr>
          <p:cNvPr id="8232" name="Picture 4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71700" y="2667000"/>
            <a:ext cx="381000" cy="357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8233" name="Text Box 41"/>
          <p:cNvSpPr txBox="1">
            <a:spLocks noChangeArrowheads="1"/>
          </p:cNvSpPr>
          <p:nvPr/>
        </p:nvSpPr>
        <p:spPr bwMode="auto">
          <a:xfrm>
            <a:off x="2743200" y="1524000"/>
            <a:ext cx="2209800" cy="1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Централ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ни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који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укључује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Управљач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Радног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Тока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Базу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података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Онлине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Брза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Архив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Web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нфо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-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Рутер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IS-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Линк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2286000" y="3962400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1400" b="1" smtClean="0">
                <a:solidFill>
                  <a:srgbClr val="FF0000"/>
                </a:solidFill>
                <a:latin typeface="Arial" charset="0"/>
              </a:rPr>
              <a:t>Dugotrajna arhiva</a:t>
            </a:r>
            <a:r>
              <a:rPr lang="en-US" sz="1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8235" name="Text Box 43"/>
          <p:cNvSpPr txBox="1">
            <a:spLocks noChangeArrowheads="1"/>
          </p:cNvSpPr>
          <p:nvPr/>
        </p:nvSpPr>
        <p:spPr bwMode="auto">
          <a:xfrm>
            <a:off x="2171700" y="5257800"/>
            <a:ext cx="25146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600" b="1" smtClean="0">
                <a:solidFill>
                  <a:srgbClr val="FF0000"/>
                </a:solidFill>
                <a:latin typeface="Arial" charset="0"/>
              </a:rPr>
              <a:t>Dijagnostička radna stanica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Latn-CS" sz="1400" b="1" smtClean="0">
                <a:solidFill>
                  <a:srgbClr val="FF0000"/>
                </a:solidFill>
                <a:latin typeface="Arial" charset="0"/>
              </a:rPr>
              <a:t>Opisivanje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Latn-CS" sz="1400" b="1" smtClean="0">
                <a:solidFill>
                  <a:srgbClr val="FF0000"/>
                </a:solidFill>
                <a:latin typeface="Arial" charset="0"/>
              </a:rPr>
              <a:t>Obrada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“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CAD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” </a:t>
            </a:r>
            <a:r>
              <a:rPr lang="sr-Latn-CS" sz="1400" b="1">
                <a:solidFill>
                  <a:srgbClr val="FF0000"/>
                </a:solidFill>
                <a:latin typeface="Arial" charset="0"/>
              </a:rPr>
              <a:t>SW </a:t>
            </a:r>
            <a:r>
              <a:rPr lang="sr-Latn-CS" sz="1400" b="1" smtClean="0">
                <a:solidFill>
                  <a:srgbClr val="FF0000"/>
                </a:solidFill>
                <a:latin typeface="Arial" charset="0"/>
              </a:rPr>
              <a:t>oruđa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676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1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1752600" y="3657600"/>
            <a:ext cx="18288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1752600" y="1143000"/>
            <a:ext cx="3124200" cy="18288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371600"/>
            <a:ext cx="625475" cy="685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897313"/>
            <a:ext cx="458788" cy="750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1981200" y="5181600"/>
            <a:ext cx="38862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4273550" y="5413375"/>
            <a:ext cx="1220788" cy="841375"/>
            <a:chOff x="972" y="836"/>
            <a:chExt cx="672" cy="427"/>
          </a:xfrm>
        </p:grpSpPr>
        <p:grpSp>
          <p:nvGrpSpPr>
            <p:cNvPr id="9224" name="Group 8"/>
            <p:cNvGrpSpPr>
              <a:grpSpLocks/>
            </p:cNvGrpSpPr>
            <p:nvPr/>
          </p:nvGrpSpPr>
          <p:grpSpPr bwMode="auto">
            <a:xfrm>
              <a:off x="972" y="836"/>
              <a:ext cx="462" cy="427"/>
              <a:chOff x="972" y="836"/>
              <a:chExt cx="462" cy="427"/>
            </a:xfrm>
          </p:grpSpPr>
          <p:pic>
            <p:nvPicPr>
              <p:cNvPr id="9225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26" name="Picture 10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227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92" y="877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8" name="Picture 1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434" y="919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4419600" y="5562600"/>
            <a:ext cx="1219200" cy="838200"/>
            <a:chOff x="1056" y="919"/>
            <a:chExt cx="672" cy="426"/>
          </a:xfrm>
        </p:grpSpPr>
        <p:grpSp>
          <p:nvGrpSpPr>
            <p:cNvPr id="9230" name="Group 14"/>
            <p:cNvGrpSpPr>
              <a:grpSpLocks/>
            </p:cNvGrpSpPr>
            <p:nvPr/>
          </p:nvGrpSpPr>
          <p:grpSpPr bwMode="auto">
            <a:xfrm>
              <a:off x="1056" y="919"/>
              <a:ext cx="462" cy="426"/>
              <a:chOff x="1056" y="919"/>
              <a:chExt cx="462" cy="426"/>
            </a:xfrm>
          </p:grpSpPr>
          <p:pic>
            <p:nvPicPr>
              <p:cNvPr id="9231" name="Picture 1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32" name="Picture 1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233" name="Picture 1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76" y="960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518" y="1001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235" name="Picture 19" descr="C:\My Documents\Products\New Website\Support\powerpoint\modalities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D01FA"/>
              </a:clrFrom>
              <a:clrTo>
                <a:srgbClr val="FD01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0"/>
            <a:ext cx="5894388" cy="598488"/>
          </a:xfrm>
          <a:prstGeom prst="rect">
            <a:avLst/>
          </a:prstGeom>
          <a:noFill/>
        </p:spPr>
      </p:pic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6248400" y="4495800"/>
            <a:ext cx="2667000" cy="16764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6400800" y="5759450"/>
            <a:ext cx="251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Мрежни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корисници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9238" name="Object 22"/>
          <p:cNvGraphicFramePr>
            <a:graphicFrameLocks noChangeAspect="1"/>
          </p:cNvGraphicFramePr>
          <p:nvPr/>
        </p:nvGraphicFramePr>
        <p:xfrm>
          <a:off x="6705600" y="4670425"/>
          <a:ext cx="1828800" cy="968375"/>
        </p:xfrm>
        <a:graphic>
          <a:graphicData uri="http://schemas.openxmlformats.org/presentationml/2006/ole">
            <p:oleObj spid="_x0000_s4102" name="Image" r:id="rId10" imgW="1457143" imgH="771429" progId="">
              <p:embed/>
            </p:oleObj>
          </a:graphicData>
        </a:graphic>
      </p:graphicFrame>
      <p:sp>
        <p:nvSpPr>
          <p:cNvPr id="9239" name="AutoShape 23"/>
          <p:cNvSpPr>
            <a:spLocks noChangeArrowheads="1"/>
          </p:cNvSpPr>
          <p:nvPr/>
        </p:nvSpPr>
        <p:spPr bwMode="auto">
          <a:xfrm>
            <a:off x="6705600" y="2971800"/>
            <a:ext cx="2057400" cy="1295400"/>
          </a:xfrm>
          <a:prstGeom prst="roundRect">
            <a:avLst>
              <a:gd name="adj" fmla="val 2121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6934200" y="3048000"/>
            <a:ext cx="1752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Arial" charset="0"/>
                <a:cs typeface="Arial" charset="0"/>
              </a:rPr>
              <a:t>CD-</a:t>
            </a:r>
            <a:r>
              <a:rPr lang="sr-Latn-CS" sz="1400" b="1">
                <a:solidFill>
                  <a:srgbClr val="FF0000"/>
                </a:solidFill>
                <a:latin typeface="Arial" charset="0"/>
              </a:rPr>
              <a:t>Sistem Distribucije</a:t>
            </a:r>
            <a:endParaRPr lang="en-US" sz="1400" b="1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9241" name="Group 25"/>
          <p:cNvGrpSpPr>
            <a:grpSpLocks/>
          </p:cNvGrpSpPr>
          <p:nvPr/>
        </p:nvGrpSpPr>
        <p:grpSpPr bwMode="auto">
          <a:xfrm>
            <a:off x="7467600" y="838200"/>
            <a:ext cx="1524000" cy="1905000"/>
            <a:chOff x="4704" y="816"/>
            <a:chExt cx="960" cy="1200"/>
          </a:xfrm>
        </p:grpSpPr>
        <p:sp>
          <p:nvSpPr>
            <p:cNvPr id="9242" name="AutoShape 26"/>
            <p:cNvSpPr>
              <a:spLocks noChangeArrowheads="1"/>
            </p:cNvSpPr>
            <p:nvPr/>
          </p:nvSpPr>
          <p:spPr bwMode="auto">
            <a:xfrm>
              <a:off x="4704" y="816"/>
              <a:ext cx="912" cy="1200"/>
            </a:xfrm>
            <a:prstGeom prst="roundRect">
              <a:avLst>
                <a:gd name="adj" fmla="val 27083"/>
              </a:avLst>
            </a:prstGeom>
            <a:solidFill>
              <a:srgbClr val="EAEAEA"/>
            </a:solidFill>
            <a:ln w="7620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3" name="Text Box 27"/>
            <p:cNvSpPr txBox="1">
              <a:spLocks noChangeArrowheads="1"/>
            </p:cNvSpPr>
            <p:nvPr/>
          </p:nvSpPr>
          <p:spPr bwMode="auto">
            <a:xfrm>
              <a:off x="4704" y="1083"/>
              <a:ext cx="96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Болнички</a:t>
              </a:r>
              <a:r>
                <a:rPr lang="sr-Latn-CS" sz="16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Информациони</a:t>
              </a:r>
              <a:r>
                <a:rPr lang="sr-Latn-CS" sz="16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Систем</a:t>
              </a:r>
              <a:endParaRPr lang="en-US" sz="1600" b="1" dirty="0">
                <a:solidFill>
                  <a:srgbClr val="FF0000"/>
                </a:solidFill>
                <a:latin typeface="Arial" charset="0"/>
              </a:endParaRPr>
            </a:p>
          </p:txBody>
        </p:sp>
      </p:grpSp>
      <p:pic>
        <p:nvPicPr>
          <p:cNvPr id="9244" name="Picture 2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67600" y="3505200"/>
            <a:ext cx="673100" cy="682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grpSp>
        <p:nvGrpSpPr>
          <p:cNvPr id="9245" name="Group 29"/>
          <p:cNvGrpSpPr>
            <a:grpSpLocks/>
          </p:cNvGrpSpPr>
          <p:nvPr/>
        </p:nvGrpSpPr>
        <p:grpSpPr bwMode="auto">
          <a:xfrm>
            <a:off x="3886200" y="3124200"/>
            <a:ext cx="1571625" cy="1905000"/>
            <a:chOff x="2016" y="2016"/>
            <a:chExt cx="990" cy="1200"/>
          </a:xfrm>
        </p:grpSpPr>
        <p:graphicFrame>
          <p:nvGraphicFramePr>
            <p:cNvPr id="9246" name="Object 30"/>
            <p:cNvGraphicFramePr>
              <a:graphicFrameLocks noChangeAspect="1"/>
            </p:cNvGraphicFramePr>
            <p:nvPr/>
          </p:nvGraphicFramePr>
          <p:xfrm>
            <a:off x="2016" y="2016"/>
            <a:ext cx="324" cy="1200"/>
          </p:xfrm>
          <a:graphic>
            <a:graphicData uri="http://schemas.openxmlformats.org/presentationml/2006/ole">
              <p:oleObj spid="_x0000_s4103" name="Image" r:id="rId12" imgW="310660" imgH="1042506" progId="">
                <p:embed/>
              </p:oleObj>
            </a:graphicData>
          </a:graphic>
        </p:graphicFrame>
        <p:sp>
          <p:nvSpPr>
            <p:cNvPr id="9247" name="Text Box 31"/>
            <p:cNvSpPr txBox="1">
              <a:spLocks noChangeArrowheads="1"/>
            </p:cNvSpPr>
            <p:nvPr/>
          </p:nvSpPr>
          <p:spPr bwMode="auto">
            <a:xfrm>
              <a:off x="2304" y="3024"/>
              <a:ext cx="70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r-Latn-CS" sz="1200" b="1">
                  <a:latin typeface="Arial" charset="0"/>
                </a:rPr>
                <a:t>Novi pregled</a:t>
              </a:r>
              <a:endParaRPr lang="en-US" sz="1200" b="1">
                <a:latin typeface="Arial" charset="0"/>
              </a:endParaRPr>
            </a:p>
          </p:txBody>
        </p:sp>
      </p:grp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3276600" y="2743200"/>
            <a:ext cx="4191000" cy="830997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Централни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сервер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сада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прослеђује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нови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преглед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одређену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дијагностичку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радну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станицу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971600" y="4876800"/>
            <a:ext cx="4438600" cy="338554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Описивање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/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Обрада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/ CAD /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Диктирање</a:t>
            </a:r>
            <a:endParaRPr lang="en-US" sz="1600" b="1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9250" name="Picture 3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19300" y="2362200"/>
            <a:ext cx="381000" cy="357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9251" name="Picture 35" descr="D:\Documents and Settings\menashe\Desktop\cad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67200" y="1905000"/>
            <a:ext cx="4876800" cy="3981450"/>
          </a:xfrm>
          <a:prstGeom prst="rect">
            <a:avLst/>
          </a:prstGeom>
          <a:noFill/>
        </p:spPr>
      </p:pic>
      <p:sp>
        <p:nvSpPr>
          <p:cNvPr id="9252" name="Text Box 36"/>
          <p:cNvSpPr txBox="1">
            <a:spLocks noChangeArrowheads="1"/>
          </p:cNvSpPr>
          <p:nvPr/>
        </p:nvSpPr>
        <p:spPr bwMode="auto">
          <a:xfrm>
            <a:off x="2667000" y="1219200"/>
            <a:ext cx="22098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Централ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ни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који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укључује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Управљач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Радног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Тока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Базу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података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Онлине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Брза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Архив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W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еб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Инфо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-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Рутер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Arial" charset="0"/>
                <a:cs typeface="Arial" charset="0"/>
              </a:rPr>
              <a:t>IS-Link</a:t>
            </a:r>
          </a:p>
        </p:txBody>
      </p:sp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2209800" y="4038600"/>
            <a:ext cx="1371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Дуготрајна</a:t>
            </a:r>
            <a:r>
              <a:rPr lang="sr-Latn-CS" sz="1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архива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9254" name="Text Box 38"/>
          <p:cNvSpPr txBox="1">
            <a:spLocks noChangeArrowheads="1"/>
          </p:cNvSpPr>
          <p:nvPr/>
        </p:nvSpPr>
        <p:spPr bwMode="auto">
          <a:xfrm>
            <a:off x="2057400" y="5257800"/>
            <a:ext cx="2514600" cy="127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Дијагностичка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радна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станица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Описивање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Обрада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“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CAD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” SW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оруђа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471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8" grpId="0" animBg="1" autoUpdateAnimBg="0"/>
      <p:bldP spid="924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6400800" y="4648200"/>
            <a:ext cx="2667000" cy="16764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553200" y="5911850"/>
            <a:ext cx="251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Мрежни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Корисници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23552" name="Object 0"/>
          <p:cNvGraphicFramePr>
            <a:graphicFrameLocks noChangeAspect="1"/>
          </p:cNvGraphicFramePr>
          <p:nvPr/>
        </p:nvGraphicFramePr>
        <p:xfrm>
          <a:off x="6858000" y="4822825"/>
          <a:ext cx="1828800" cy="968375"/>
        </p:xfrm>
        <a:graphic>
          <a:graphicData uri="http://schemas.openxmlformats.org/presentationml/2006/ole">
            <p:oleObj spid="_x0000_s5126" name="Image" r:id="rId3" imgW="1457143" imgH="771429" progId="">
              <p:embed/>
            </p:oleObj>
          </a:graphicData>
        </a:graphic>
      </p:graphicFrame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6858000" y="3124200"/>
            <a:ext cx="2057400" cy="1295400"/>
          </a:xfrm>
          <a:prstGeom prst="roundRect">
            <a:avLst>
              <a:gd name="adj" fmla="val 2121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086600" y="3200400"/>
            <a:ext cx="1752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CD-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Систем</a:t>
            </a:r>
            <a:r>
              <a:rPr lang="sr-Latn-CS" sz="1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Дистрибуције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1676400" y="3581400"/>
            <a:ext cx="18288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7620000" y="990600"/>
            <a:ext cx="1524000" cy="1905000"/>
            <a:chOff x="4368" y="576"/>
            <a:chExt cx="960" cy="1200"/>
          </a:xfrm>
        </p:grpSpPr>
        <p:sp>
          <p:nvSpPr>
            <p:cNvPr id="10249" name="AutoShape 9"/>
            <p:cNvSpPr>
              <a:spLocks noChangeArrowheads="1"/>
            </p:cNvSpPr>
            <p:nvPr/>
          </p:nvSpPr>
          <p:spPr bwMode="auto">
            <a:xfrm>
              <a:off x="4368" y="576"/>
              <a:ext cx="912" cy="1200"/>
            </a:xfrm>
            <a:prstGeom prst="roundRect">
              <a:avLst>
                <a:gd name="adj" fmla="val 27083"/>
              </a:avLst>
            </a:prstGeom>
            <a:solidFill>
              <a:srgbClr val="EAEAEA"/>
            </a:solidFill>
            <a:ln w="7620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Text Box 10"/>
            <p:cNvSpPr txBox="1">
              <a:spLocks noChangeArrowheads="1"/>
            </p:cNvSpPr>
            <p:nvPr/>
          </p:nvSpPr>
          <p:spPr bwMode="auto">
            <a:xfrm>
              <a:off x="4368" y="843"/>
              <a:ext cx="96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Болнички</a:t>
              </a:r>
              <a:r>
                <a:rPr lang="sr-Latn-CS" sz="16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Информациони</a:t>
              </a:r>
              <a:r>
                <a:rPr lang="sr-Latn-CS" sz="16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Систем</a:t>
              </a:r>
              <a:endParaRPr lang="en-US" sz="1600" b="1" dirty="0">
                <a:solidFill>
                  <a:srgbClr val="FF0000"/>
                </a:solidFill>
                <a:latin typeface="Arial" charset="0"/>
              </a:endParaRPr>
            </a:p>
          </p:txBody>
        </p:sp>
      </p:grp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1524000" y="1066800"/>
            <a:ext cx="3276600" cy="19812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1905000" y="5105400"/>
            <a:ext cx="38862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295400"/>
            <a:ext cx="555625" cy="6096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3821113"/>
            <a:ext cx="458788" cy="750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3657600"/>
            <a:ext cx="673100" cy="682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grpSp>
        <p:nvGrpSpPr>
          <p:cNvPr id="10256" name="Group 16"/>
          <p:cNvGrpSpPr>
            <a:grpSpLocks/>
          </p:cNvGrpSpPr>
          <p:nvPr/>
        </p:nvGrpSpPr>
        <p:grpSpPr bwMode="auto">
          <a:xfrm>
            <a:off x="4197350" y="5337175"/>
            <a:ext cx="1220788" cy="841375"/>
            <a:chOff x="972" y="836"/>
            <a:chExt cx="672" cy="427"/>
          </a:xfrm>
        </p:grpSpPr>
        <p:grpSp>
          <p:nvGrpSpPr>
            <p:cNvPr id="10257" name="Group 17"/>
            <p:cNvGrpSpPr>
              <a:grpSpLocks/>
            </p:cNvGrpSpPr>
            <p:nvPr/>
          </p:nvGrpSpPr>
          <p:grpSpPr bwMode="auto">
            <a:xfrm>
              <a:off x="972" y="836"/>
              <a:ext cx="462" cy="427"/>
              <a:chOff x="972" y="836"/>
              <a:chExt cx="462" cy="427"/>
            </a:xfrm>
          </p:grpSpPr>
          <p:pic>
            <p:nvPicPr>
              <p:cNvPr id="10258" name="Picture 1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59" name="Picture 1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260" name="Picture 2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92" y="877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1" name="Picture 2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4" y="919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262" name="Group 22"/>
          <p:cNvGrpSpPr>
            <a:grpSpLocks/>
          </p:cNvGrpSpPr>
          <p:nvPr/>
        </p:nvGrpSpPr>
        <p:grpSpPr bwMode="auto">
          <a:xfrm>
            <a:off x="4343400" y="5486400"/>
            <a:ext cx="1219200" cy="838200"/>
            <a:chOff x="1056" y="919"/>
            <a:chExt cx="672" cy="426"/>
          </a:xfrm>
        </p:grpSpPr>
        <p:grpSp>
          <p:nvGrpSpPr>
            <p:cNvPr id="10263" name="Group 23"/>
            <p:cNvGrpSpPr>
              <a:grpSpLocks/>
            </p:cNvGrpSpPr>
            <p:nvPr/>
          </p:nvGrpSpPr>
          <p:grpSpPr bwMode="auto">
            <a:xfrm>
              <a:off x="1056" y="919"/>
              <a:ext cx="462" cy="426"/>
              <a:chOff x="1056" y="919"/>
              <a:chExt cx="462" cy="426"/>
            </a:xfrm>
          </p:grpSpPr>
          <p:pic>
            <p:nvPicPr>
              <p:cNvPr id="10264" name="Picture 2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65" name="Picture 2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266" name="Picture 26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476" y="960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7" name="Picture 2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518" y="1001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268" name="Group 28"/>
          <p:cNvGrpSpPr>
            <a:grpSpLocks/>
          </p:cNvGrpSpPr>
          <p:nvPr/>
        </p:nvGrpSpPr>
        <p:grpSpPr bwMode="auto">
          <a:xfrm>
            <a:off x="3505200" y="3076575"/>
            <a:ext cx="1676400" cy="1981200"/>
            <a:chOff x="1872" y="1872"/>
            <a:chExt cx="1056" cy="1137"/>
          </a:xfrm>
        </p:grpSpPr>
        <p:graphicFrame>
          <p:nvGraphicFramePr>
            <p:cNvPr id="23553" name="Object 1"/>
            <p:cNvGraphicFramePr>
              <a:graphicFrameLocks noChangeAspect="1"/>
            </p:cNvGraphicFramePr>
            <p:nvPr/>
          </p:nvGraphicFramePr>
          <p:xfrm>
            <a:off x="1872" y="1872"/>
            <a:ext cx="336" cy="1137"/>
          </p:xfrm>
          <a:graphic>
            <a:graphicData uri="http://schemas.openxmlformats.org/presentationml/2006/ole">
              <p:oleObj spid="_x0000_s5127" name="Image" r:id="rId11" imgW="310660" imgH="1042506" progId="">
                <p:embed/>
              </p:oleObj>
            </a:graphicData>
          </a:graphic>
        </p:graphicFrame>
        <p:sp>
          <p:nvSpPr>
            <p:cNvPr id="10270" name="Text Box 30"/>
            <p:cNvSpPr txBox="1">
              <a:spLocks noChangeArrowheads="1"/>
            </p:cNvSpPr>
            <p:nvPr/>
          </p:nvSpPr>
          <p:spPr bwMode="auto">
            <a:xfrm>
              <a:off x="2064" y="2400"/>
              <a:ext cx="864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Кључне</a:t>
              </a:r>
              <a:r>
                <a:rPr lang="sr-Latn-CS" sz="1200" b="1" dirty="0" smtClean="0">
                  <a:solidFill>
                    <a:srgbClr val="FFCC00"/>
                  </a:solidFill>
                  <a:latin typeface="Arial" charset="0"/>
                </a:rPr>
                <a:t> </a:t>
              </a:r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процесиране</a:t>
              </a:r>
              <a:r>
                <a:rPr lang="sr-Latn-CS" sz="1200" b="1" dirty="0" smtClean="0">
                  <a:solidFill>
                    <a:srgbClr val="FFCC00"/>
                  </a:solidFill>
                  <a:latin typeface="Arial" charset="0"/>
                </a:rPr>
                <a:t> </a:t>
              </a:r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слике</a:t>
              </a:r>
              <a:endParaRPr lang="en-US" sz="1200" b="1" dirty="0">
                <a:solidFill>
                  <a:srgbClr val="FFCC00"/>
                </a:solidFill>
                <a:latin typeface="Arial" charset="0"/>
              </a:endParaRPr>
            </a:p>
          </p:txBody>
        </p:sp>
      </p:grpSp>
      <p:pic>
        <p:nvPicPr>
          <p:cNvPr id="10271" name="Picture 31" descr="C:\My Documents\Products\New Website\Support\powerpoint\modalities2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D01FA"/>
              </a:clrFrom>
              <a:clrTo>
                <a:srgbClr val="FD01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52400"/>
            <a:ext cx="5894388" cy="598488"/>
          </a:xfrm>
          <a:prstGeom prst="rect">
            <a:avLst/>
          </a:prstGeom>
          <a:noFill/>
        </p:spPr>
      </p:pic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1371600" y="4648200"/>
            <a:ext cx="5864696" cy="338554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Означене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кључне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слике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су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меморисане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налазом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pic>
        <p:nvPicPr>
          <p:cNvPr id="10273" name="Picture 3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57375" y="2219325"/>
            <a:ext cx="381000" cy="357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2438400" y="1143000"/>
            <a:ext cx="2209800" cy="1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Централ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ни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који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укључује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Управљач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Радног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Тока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Базу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података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Онлине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Брза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Архив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a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Arial" charset="0"/>
                <a:cs typeface="Arial" charset="0"/>
              </a:rPr>
              <a:t>Web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нфо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-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Рутер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IS-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Линк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2133600" y="3962400"/>
            <a:ext cx="1371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Дуготрајна</a:t>
            </a:r>
            <a:r>
              <a:rPr lang="sr-Latn-CS" sz="1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архива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0276" name="Text Box 36"/>
          <p:cNvSpPr txBox="1">
            <a:spLocks noChangeArrowheads="1"/>
          </p:cNvSpPr>
          <p:nvPr/>
        </p:nvSpPr>
        <p:spPr bwMode="auto">
          <a:xfrm>
            <a:off x="2057400" y="5181600"/>
            <a:ext cx="2514600" cy="127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Дијагностичка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радна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станица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Описивање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Обрада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“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CAD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” SW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оруђа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67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6324600" y="4648200"/>
            <a:ext cx="2667000" cy="16764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477000" y="5911850"/>
            <a:ext cx="251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Мрежни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корисници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24576" name="Object 0"/>
          <p:cNvGraphicFramePr>
            <a:graphicFrameLocks noChangeAspect="1"/>
          </p:cNvGraphicFramePr>
          <p:nvPr/>
        </p:nvGraphicFramePr>
        <p:xfrm>
          <a:off x="6781800" y="4822825"/>
          <a:ext cx="1828800" cy="968375"/>
        </p:xfrm>
        <a:graphic>
          <a:graphicData uri="http://schemas.openxmlformats.org/presentationml/2006/ole">
            <p:oleObj spid="_x0000_s6150" name="Image" r:id="rId3" imgW="1457143" imgH="771429" progId="">
              <p:embed/>
            </p:oleObj>
          </a:graphicData>
        </a:graphic>
      </p:graphicFrame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6781800" y="3124200"/>
            <a:ext cx="2057400" cy="1295400"/>
          </a:xfrm>
          <a:prstGeom prst="roundRect">
            <a:avLst>
              <a:gd name="adj" fmla="val 2121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010400" y="3200400"/>
            <a:ext cx="1752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CD-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Систем</a:t>
            </a:r>
            <a:r>
              <a:rPr lang="sr-Latn-CS" sz="1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Дистрибуције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1600200" y="3581400"/>
            <a:ext cx="18288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272" name="Group 8"/>
          <p:cNvGrpSpPr>
            <a:grpSpLocks/>
          </p:cNvGrpSpPr>
          <p:nvPr/>
        </p:nvGrpSpPr>
        <p:grpSpPr bwMode="auto">
          <a:xfrm>
            <a:off x="7620000" y="990600"/>
            <a:ext cx="1524000" cy="1905000"/>
            <a:chOff x="4704" y="816"/>
            <a:chExt cx="960" cy="1200"/>
          </a:xfrm>
        </p:grpSpPr>
        <p:sp>
          <p:nvSpPr>
            <p:cNvPr id="11273" name="AutoShape 9"/>
            <p:cNvSpPr>
              <a:spLocks noChangeArrowheads="1"/>
            </p:cNvSpPr>
            <p:nvPr/>
          </p:nvSpPr>
          <p:spPr bwMode="auto">
            <a:xfrm>
              <a:off x="4704" y="816"/>
              <a:ext cx="912" cy="1200"/>
            </a:xfrm>
            <a:prstGeom prst="roundRect">
              <a:avLst>
                <a:gd name="adj" fmla="val 27083"/>
              </a:avLst>
            </a:prstGeom>
            <a:solidFill>
              <a:srgbClr val="EAEAEA"/>
            </a:solidFill>
            <a:ln w="7620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4" name="Text Box 10"/>
            <p:cNvSpPr txBox="1">
              <a:spLocks noChangeArrowheads="1"/>
            </p:cNvSpPr>
            <p:nvPr/>
          </p:nvSpPr>
          <p:spPr bwMode="auto">
            <a:xfrm>
              <a:off x="4704" y="1083"/>
              <a:ext cx="96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Latn-CS" sz="1600" b="1" dirty="0">
                  <a:solidFill>
                    <a:srgbClr val="FF0000"/>
                  </a:solidFill>
                  <a:latin typeface="Arial" charset="0"/>
                </a:rPr>
                <a:t>Bolnički </a:t>
              </a: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Информациони</a:t>
              </a:r>
              <a:r>
                <a:rPr lang="sr-Latn-CS" sz="16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sr-Cyrl-RS" sz="1600" b="1" dirty="0" smtClean="0">
                  <a:solidFill>
                    <a:srgbClr val="FF0000"/>
                  </a:solidFill>
                  <a:latin typeface="Arial" charset="0"/>
                </a:rPr>
                <a:t>Систем</a:t>
              </a:r>
              <a:endParaRPr lang="en-US" sz="1600" b="1" dirty="0">
                <a:solidFill>
                  <a:srgbClr val="FF0000"/>
                </a:solidFill>
                <a:latin typeface="Arial" charset="0"/>
              </a:endParaRPr>
            </a:p>
          </p:txBody>
        </p:sp>
      </p:grp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1447800" y="1066800"/>
            <a:ext cx="3276600" cy="19812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286000" y="1066800"/>
            <a:ext cx="2133600" cy="1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Централ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ни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који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укључује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Управљачрадног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тока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База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података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Онлине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Брза</a:t>
            </a:r>
            <a:r>
              <a:rPr lang="sr-Latn-CS" sz="12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</a:rPr>
              <a:t>Архива</a:t>
            </a:r>
            <a:endParaRPr lang="en-US" sz="12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Arial" charset="0"/>
                <a:cs typeface="Arial" charset="0"/>
              </a:rPr>
              <a:t>Web 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Сервер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Инфо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-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Рутер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IS-</a:t>
            </a:r>
            <a:r>
              <a:rPr lang="sr-Cyrl-R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Линк</a:t>
            </a:r>
            <a:endParaRPr lang="en-US" sz="12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1828800" y="5105400"/>
            <a:ext cx="38862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295400"/>
            <a:ext cx="555625" cy="6096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3821113"/>
            <a:ext cx="458788" cy="750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11280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3800" y="3657600"/>
            <a:ext cx="673100" cy="682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grpSp>
        <p:nvGrpSpPr>
          <p:cNvPr id="11281" name="Group 17"/>
          <p:cNvGrpSpPr>
            <a:grpSpLocks/>
          </p:cNvGrpSpPr>
          <p:nvPr/>
        </p:nvGrpSpPr>
        <p:grpSpPr bwMode="auto">
          <a:xfrm>
            <a:off x="4121150" y="5337175"/>
            <a:ext cx="1220788" cy="841375"/>
            <a:chOff x="972" y="836"/>
            <a:chExt cx="672" cy="427"/>
          </a:xfrm>
        </p:grpSpPr>
        <p:grpSp>
          <p:nvGrpSpPr>
            <p:cNvPr id="11282" name="Group 18"/>
            <p:cNvGrpSpPr>
              <a:grpSpLocks/>
            </p:cNvGrpSpPr>
            <p:nvPr/>
          </p:nvGrpSpPr>
          <p:grpSpPr bwMode="auto">
            <a:xfrm>
              <a:off x="972" y="836"/>
              <a:ext cx="462" cy="427"/>
              <a:chOff x="972" y="836"/>
              <a:chExt cx="462" cy="427"/>
            </a:xfrm>
          </p:grpSpPr>
          <p:pic>
            <p:nvPicPr>
              <p:cNvPr id="11283" name="Picture 1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84" name="Picture 2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285" name="Picture 2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92" y="877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6" name="Picture 2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4" y="919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87" name="Group 23"/>
          <p:cNvGrpSpPr>
            <a:grpSpLocks/>
          </p:cNvGrpSpPr>
          <p:nvPr/>
        </p:nvGrpSpPr>
        <p:grpSpPr bwMode="auto">
          <a:xfrm>
            <a:off x="4267200" y="5486400"/>
            <a:ext cx="1219200" cy="838200"/>
            <a:chOff x="1056" y="919"/>
            <a:chExt cx="672" cy="426"/>
          </a:xfrm>
        </p:grpSpPr>
        <p:grpSp>
          <p:nvGrpSpPr>
            <p:cNvPr id="11288" name="Group 24"/>
            <p:cNvGrpSpPr>
              <a:grpSpLocks/>
            </p:cNvGrpSpPr>
            <p:nvPr/>
          </p:nvGrpSpPr>
          <p:grpSpPr bwMode="auto">
            <a:xfrm>
              <a:off x="1056" y="919"/>
              <a:ext cx="462" cy="426"/>
              <a:chOff x="1056" y="919"/>
              <a:chExt cx="462" cy="426"/>
            </a:xfrm>
          </p:grpSpPr>
          <p:pic>
            <p:nvPicPr>
              <p:cNvPr id="11289" name="Picture 2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90" name="Picture 2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291" name="Picture 2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476" y="960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92" name="Picture 2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518" y="1001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93" name="Group 29"/>
          <p:cNvGrpSpPr>
            <a:grpSpLocks/>
          </p:cNvGrpSpPr>
          <p:nvPr/>
        </p:nvGrpSpPr>
        <p:grpSpPr bwMode="auto">
          <a:xfrm>
            <a:off x="4572000" y="1981200"/>
            <a:ext cx="2819400" cy="2895600"/>
            <a:chOff x="3209" y="1579"/>
            <a:chExt cx="1447" cy="1589"/>
          </a:xfrm>
        </p:grpSpPr>
        <p:pic>
          <p:nvPicPr>
            <p:cNvPr id="11294" name="Picture 30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9" y="1579"/>
              <a:ext cx="1447" cy="1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295" name="Text Box 31"/>
            <p:cNvSpPr txBox="1">
              <a:spLocks noChangeArrowheads="1"/>
            </p:cNvSpPr>
            <p:nvPr/>
          </p:nvSpPr>
          <p:spPr bwMode="auto">
            <a:xfrm>
              <a:off x="3696" y="2299"/>
              <a:ext cx="480" cy="171"/>
            </a:xfrm>
            <a:prstGeom prst="rect">
              <a:avLst/>
            </a:prstGeom>
            <a:solidFill>
              <a:srgbClr val="000066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r-Latn-CS" sz="1200" b="1">
                  <a:solidFill>
                    <a:srgbClr val="FFFF66"/>
                  </a:solidFill>
                  <a:latin typeface="Arial" charset="0"/>
                </a:rPr>
                <a:t>Izveštaj</a:t>
              </a:r>
              <a:endParaRPr lang="en-US" sz="1200" b="1">
                <a:solidFill>
                  <a:srgbClr val="FFFF66"/>
                </a:solidFill>
                <a:latin typeface="Arial" charset="0"/>
              </a:endParaRPr>
            </a:p>
          </p:txBody>
        </p:sp>
      </p:grpSp>
      <p:grpSp>
        <p:nvGrpSpPr>
          <p:cNvPr id="11296" name="Group 32"/>
          <p:cNvGrpSpPr>
            <a:grpSpLocks/>
          </p:cNvGrpSpPr>
          <p:nvPr/>
        </p:nvGrpSpPr>
        <p:grpSpPr bwMode="auto">
          <a:xfrm>
            <a:off x="4876800" y="1227138"/>
            <a:ext cx="2419350" cy="525462"/>
            <a:chOff x="3888" y="1200"/>
            <a:chExt cx="756" cy="331"/>
          </a:xfrm>
        </p:grpSpPr>
        <p:pic>
          <p:nvPicPr>
            <p:cNvPr id="11297" name="Picture 3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88" y="1248"/>
              <a:ext cx="756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298" name="Text Box 34"/>
            <p:cNvSpPr txBox="1">
              <a:spLocks noChangeArrowheads="1"/>
            </p:cNvSpPr>
            <p:nvPr/>
          </p:nvSpPr>
          <p:spPr bwMode="auto">
            <a:xfrm>
              <a:off x="4128" y="1200"/>
              <a:ext cx="43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>
                  <a:latin typeface="Arial" charset="0"/>
                  <a:cs typeface="Arial" charset="0"/>
                </a:rPr>
                <a:t>Report</a:t>
              </a:r>
            </a:p>
          </p:txBody>
        </p:sp>
      </p:grpSp>
      <p:pic>
        <p:nvPicPr>
          <p:cNvPr id="11299" name="Picture 35" descr="C:\My Documents\Products\New Website\Support\powerpoint\modalities2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D01FA"/>
              </a:clrFrom>
              <a:clrTo>
                <a:srgbClr val="FD01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152400"/>
            <a:ext cx="5894388" cy="598488"/>
          </a:xfrm>
          <a:prstGeom prst="rect">
            <a:avLst/>
          </a:prstGeom>
          <a:noFill/>
        </p:spPr>
      </p:pic>
      <p:grpSp>
        <p:nvGrpSpPr>
          <p:cNvPr id="11300" name="Group 36"/>
          <p:cNvGrpSpPr>
            <a:grpSpLocks/>
          </p:cNvGrpSpPr>
          <p:nvPr/>
        </p:nvGrpSpPr>
        <p:grpSpPr bwMode="auto">
          <a:xfrm>
            <a:off x="1752600" y="3074988"/>
            <a:ext cx="1447800" cy="533400"/>
            <a:chOff x="480" y="2064"/>
            <a:chExt cx="912" cy="288"/>
          </a:xfrm>
        </p:grpSpPr>
        <p:graphicFrame>
          <p:nvGraphicFramePr>
            <p:cNvPr id="24577" name="Object 1"/>
            <p:cNvGraphicFramePr>
              <a:graphicFrameLocks noChangeAspect="1"/>
            </p:cNvGraphicFramePr>
            <p:nvPr/>
          </p:nvGraphicFramePr>
          <p:xfrm>
            <a:off x="898" y="2064"/>
            <a:ext cx="206" cy="288"/>
          </p:xfrm>
          <a:graphic>
            <a:graphicData uri="http://schemas.openxmlformats.org/presentationml/2006/ole">
              <p:oleObj spid="_x0000_s6151" name="Image" r:id="rId14" imgW="310660" imgH="1042506" progId="">
                <p:embed/>
              </p:oleObj>
            </a:graphicData>
          </a:graphic>
        </p:graphicFrame>
        <p:sp>
          <p:nvSpPr>
            <p:cNvPr id="11302" name="Text Box 38"/>
            <p:cNvSpPr txBox="1">
              <a:spLocks noChangeArrowheads="1"/>
            </p:cNvSpPr>
            <p:nvPr/>
          </p:nvSpPr>
          <p:spPr bwMode="auto">
            <a:xfrm>
              <a:off x="480" y="2064"/>
              <a:ext cx="62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sr-Cyrl-RS" sz="1200" b="1" dirty="0" smtClean="0">
                  <a:solidFill>
                    <a:srgbClr val="FFCC00"/>
                  </a:solidFill>
                  <a:latin typeface="Arial" charset="0"/>
                </a:rPr>
                <a:t>Извештај</a:t>
              </a:r>
              <a:endParaRPr lang="en-US" sz="1200" b="1" dirty="0">
                <a:solidFill>
                  <a:srgbClr val="FFCC00"/>
                </a:solidFill>
                <a:latin typeface="Arial" charset="0"/>
              </a:endParaRPr>
            </a:p>
          </p:txBody>
        </p:sp>
        <p:sp>
          <p:nvSpPr>
            <p:cNvPr id="11303" name="Text Box 39"/>
            <p:cNvSpPr txBox="1">
              <a:spLocks noChangeArrowheads="1"/>
            </p:cNvSpPr>
            <p:nvPr/>
          </p:nvSpPr>
          <p:spPr bwMode="auto">
            <a:xfrm>
              <a:off x="960" y="2083"/>
              <a:ext cx="432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endParaRPr lang="en-US" sz="1200" b="1">
                <a:latin typeface="Arial" charset="0"/>
                <a:cs typeface="Times New Roman (Hebrew)" charset="-79"/>
              </a:endParaRPr>
            </a:p>
          </p:txBody>
        </p:sp>
      </p:grp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2514600" y="3352800"/>
            <a:ext cx="5486400" cy="584775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Нови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преглед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његов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извештај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су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послати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из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привремене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архиве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дуготрајно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архивирање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.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1305" name="Text Box 41"/>
          <p:cNvSpPr txBox="1">
            <a:spLocks noChangeArrowheads="1"/>
          </p:cNvSpPr>
          <p:nvPr/>
        </p:nvSpPr>
        <p:spPr bwMode="auto">
          <a:xfrm>
            <a:off x="3352800" y="1295400"/>
            <a:ext cx="5791200" cy="338554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RIS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шаље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извештај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PACS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у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путем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HL7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поруке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.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pic>
        <p:nvPicPr>
          <p:cNvPr id="11306" name="Picture 4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81175" y="2219325"/>
            <a:ext cx="381000" cy="357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11307" name="Text Box 43"/>
          <p:cNvSpPr txBox="1">
            <a:spLocks noChangeArrowheads="1"/>
          </p:cNvSpPr>
          <p:nvPr/>
        </p:nvSpPr>
        <p:spPr bwMode="auto">
          <a:xfrm>
            <a:off x="2895600" y="2590800"/>
            <a:ext cx="4648200" cy="584775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Извештај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је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направљен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од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стране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система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за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извештавање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2057400" y="4114800"/>
            <a:ext cx="1371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Дуготрајна</a:t>
            </a:r>
            <a:r>
              <a:rPr lang="sr-Latn-CS" sz="14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архива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1981200" y="5181600"/>
            <a:ext cx="2514600" cy="127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Дијагностичка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радна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станица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Описивање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Обрада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“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CAD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” SW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оруђа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229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4" grpId="0" animBg="1" autoUpdateAnimBg="0"/>
      <p:bldP spid="11305" grpId="0" animBg="1" autoUpdateAnimBg="0"/>
      <p:bldP spid="1130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6400800" y="4724400"/>
            <a:ext cx="2667000" cy="16764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553200" y="5988050"/>
            <a:ext cx="251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Мрежни</a:t>
            </a:r>
            <a:r>
              <a:rPr lang="sr-Latn-CS" sz="1600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0000"/>
                </a:solidFill>
                <a:latin typeface="Arial" charset="0"/>
              </a:rPr>
              <a:t>Корисници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25600" name="Object 0"/>
          <p:cNvGraphicFramePr>
            <a:graphicFrameLocks noChangeAspect="1"/>
          </p:cNvGraphicFramePr>
          <p:nvPr/>
        </p:nvGraphicFramePr>
        <p:xfrm>
          <a:off x="6858000" y="4899025"/>
          <a:ext cx="1828800" cy="968375"/>
        </p:xfrm>
        <a:graphic>
          <a:graphicData uri="http://schemas.openxmlformats.org/presentationml/2006/ole">
            <p:oleObj spid="_x0000_s7174" name="Image" r:id="rId3" imgW="1457143" imgH="771429" progId="">
              <p:embed/>
            </p:oleObj>
          </a:graphicData>
        </a:graphic>
      </p:graphicFrame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6858000" y="3200400"/>
            <a:ext cx="2057400" cy="1295400"/>
          </a:xfrm>
          <a:prstGeom prst="roundRect">
            <a:avLst>
              <a:gd name="adj" fmla="val 2121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086600" y="3276600"/>
            <a:ext cx="1752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Arial" charset="0"/>
                <a:cs typeface="Arial" charset="0"/>
              </a:rPr>
              <a:t>CD-</a:t>
            </a:r>
            <a:r>
              <a:rPr lang="sr-Latn-CS" sz="1400" b="1">
                <a:solidFill>
                  <a:srgbClr val="FF0000"/>
                </a:solidFill>
                <a:latin typeface="Arial" charset="0"/>
              </a:rPr>
              <a:t>Sistem Distribucije</a:t>
            </a:r>
            <a:endParaRPr lang="en-US" sz="14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1828800" y="3505200"/>
            <a:ext cx="18288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286000" y="3654425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Arial" charset="0"/>
              </a:rPr>
              <a:t>Dugotrajna Arhiva</a:t>
            </a:r>
            <a:r>
              <a:rPr lang="en-US" sz="1400" b="1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</a:p>
        </p:txBody>
      </p:sp>
      <p:grpSp>
        <p:nvGrpSpPr>
          <p:cNvPr id="12297" name="Group 9"/>
          <p:cNvGrpSpPr>
            <a:grpSpLocks/>
          </p:cNvGrpSpPr>
          <p:nvPr/>
        </p:nvGrpSpPr>
        <p:grpSpPr bwMode="auto">
          <a:xfrm>
            <a:off x="7620000" y="1066800"/>
            <a:ext cx="1524000" cy="1905000"/>
            <a:chOff x="4704" y="816"/>
            <a:chExt cx="960" cy="1200"/>
          </a:xfrm>
        </p:grpSpPr>
        <p:sp>
          <p:nvSpPr>
            <p:cNvPr id="12298" name="AutoShape 10"/>
            <p:cNvSpPr>
              <a:spLocks noChangeArrowheads="1"/>
            </p:cNvSpPr>
            <p:nvPr/>
          </p:nvSpPr>
          <p:spPr bwMode="auto">
            <a:xfrm>
              <a:off x="4704" y="816"/>
              <a:ext cx="912" cy="1200"/>
            </a:xfrm>
            <a:prstGeom prst="roundRect">
              <a:avLst>
                <a:gd name="adj" fmla="val 27083"/>
              </a:avLst>
            </a:prstGeom>
            <a:solidFill>
              <a:srgbClr val="EAEAEA"/>
            </a:solidFill>
            <a:ln w="7620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4704" y="1083"/>
              <a:ext cx="96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Latn-CS" sz="1600" b="1">
                  <a:solidFill>
                    <a:srgbClr val="FF0000"/>
                  </a:solidFill>
                  <a:latin typeface="Arial" charset="0"/>
                </a:rPr>
                <a:t>Bolnički Informacioni Sistem</a:t>
              </a:r>
              <a:endParaRPr lang="en-US" sz="1600" b="1">
                <a:solidFill>
                  <a:srgbClr val="FF0000"/>
                </a:solidFill>
                <a:latin typeface="Arial" charset="0"/>
              </a:endParaRPr>
            </a:p>
          </p:txBody>
        </p:sp>
      </p:grpSp>
      <p:sp>
        <p:nvSpPr>
          <p:cNvPr id="12300" name="AutoShape 12"/>
          <p:cNvSpPr>
            <a:spLocks noChangeArrowheads="1"/>
          </p:cNvSpPr>
          <p:nvPr/>
        </p:nvSpPr>
        <p:spPr bwMode="auto">
          <a:xfrm>
            <a:off x="1828800" y="1143000"/>
            <a:ext cx="3124200" cy="18288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2819400" y="1219200"/>
            <a:ext cx="228600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300" b="1">
                <a:solidFill>
                  <a:srgbClr val="FF0000"/>
                </a:solidFill>
                <a:latin typeface="Arial" charset="0"/>
                <a:cs typeface="Arial" charset="0"/>
              </a:rPr>
              <a:t>Central</a:t>
            </a:r>
            <a:r>
              <a:rPr lang="sr-Latn-CS" sz="1300" b="1">
                <a:solidFill>
                  <a:srgbClr val="FF0000"/>
                </a:solidFill>
                <a:latin typeface="Arial" charset="0"/>
              </a:rPr>
              <a:t>ni</a:t>
            </a:r>
            <a:r>
              <a:rPr lang="en-US" sz="1300" b="1">
                <a:solidFill>
                  <a:srgbClr val="FF0000"/>
                </a:solidFill>
                <a:latin typeface="Arial" charset="0"/>
                <a:cs typeface="Arial" charset="0"/>
              </a:rPr>
              <a:t> Server </a:t>
            </a:r>
            <a:r>
              <a:rPr lang="sr-Latn-CS" sz="1300" b="1">
                <a:solidFill>
                  <a:srgbClr val="FF0000"/>
                </a:solidFill>
                <a:latin typeface="Arial" charset="0"/>
              </a:rPr>
              <a:t>koji uključuje</a:t>
            </a:r>
            <a:r>
              <a:rPr lang="en-US" sz="1300" b="1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Latn-CS" sz="1300" b="1">
                <a:solidFill>
                  <a:srgbClr val="FF0000"/>
                </a:solidFill>
                <a:latin typeface="Arial" charset="0"/>
              </a:rPr>
              <a:t>Upravljač Radnog Toka</a:t>
            </a:r>
            <a:endParaRPr lang="en-US" sz="1300" b="1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sr-Latn-CS" sz="1300" b="1">
                <a:solidFill>
                  <a:srgbClr val="FF0000"/>
                </a:solidFill>
                <a:latin typeface="Arial" charset="0"/>
              </a:rPr>
              <a:t>Bazu podataka</a:t>
            </a:r>
            <a:endParaRPr lang="en-US" sz="1300" b="1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300" b="1">
                <a:solidFill>
                  <a:srgbClr val="FF0000"/>
                </a:solidFill>
                <a:latin typeface="Arial" charset="0"/>
                <a:cs typeface="Arial" charset="0"/>
              </a:rPr>
              <a:t>Online </a:t>
            </a:r>
            <a:r>
              <a:rPr lang="sr-Latn-CS" sz="1300" b="1">
                <a:solidFill>
                  <a:srgbClr val="FF0000"/>
                </a:solidFill>
                <a:latin typeface="Arial" charset="0"/>
              </a:rPr>
              <a:t>Brza Arhiva</a:t>
            </a:r>
            <a:endParaRPr lang="en-US" sz="1300" b="1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300" b="1">
                <a:solidFill>
                  <a:srgbClr val="FF0000"/>
                </a:solidFill>
                <a:latin typeface="Arial" charset="0"/>
                <a:cs typeface="Arial" charset="0"/>
              </a:rPr>
              <a:t>Web Server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300" b="1">
                <a:solidFill>
                  <a:srgbClr val="FF0000"/>
                </a:solidFill>
                <a:latin typeface="Arial" charset="0"/>
                <a:cs typeface="Arial" charset="0"/>
              </a:rPr>
              <a:t>Info-Router</a:t>
            </a:r>
          </a:p>
        </p:txBody>
      </p:sp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3750" y="1371600"/>
            <a:ext cx="908050" cy="9953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3744913"/>
            <a:ext cx="458788" cy="750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12304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3733800"/>
            <a:ext cx="673100" cy="682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grpSp>
        <p:nvGrpSpPr>
          <p:cNvPr id="12305" name="Group 17"/>
          <p:cNvGrpSpPr>
            <a:grpSpLocks/>
          </p:cNvGrpSpPr>
          <p:nvPr/>
        </p:nvGrpSpPr>
        <p:grpSpPr bwMode="auto">
          <a:xfrm>
            <a:off x="3657600" y="3124200"/>
            <a:ext cx="2743200" cy="1981200"/>
            <a:chOff x="1920" y="2064"/>
            <a:chExt cx="2016" cy="1296"/>
          </a:xfrm>
        </p:grpSpPr>
        <p:graphicFrame>
          <p:nvGraphicFramePr>
            <p:cNvPr id="25601" name="Object 1"/>
            <p:cNvGraphicFramePr>
              <a:graphicFrameLocks noChangeAspect="1"/>
            </p:cNvGraphicFramePr>
            <p:nvPr/>
          </p:nvGraphicFramePr>
          <p:xfrm>
            <a:off x="1920" y="2064"/>
            <a:ext cx="2016" cy="1296"/>
          </p:xfrm>
          <a:graphic>
            <a:graphicData uri="http://schemas.openxmlformats.org/presentationml/2006/ole">
              <p:oleObj spid="_x0000_s7175" name="Image" r:id="rId7" imgW="1152439" imgH="1615580" progId="">
                <p:embed/>
              </p:oleObj>
            </a:graphicData>
          </a:graphic>
        </p:graphicFrame>
        <p:sp>
          <p:nvSpPr>
            <p:cNvPr id="12307" name="Text Box 19"/>
            <p:cNvSpPr txBox="1">
              <a:spLocks noChangeArrowheads="1"/>
            </p:cNvSpPr>
            <p:nvPr/>
          </p:nvSpPr>
          <p:spPr bwMode="auto">
            <a:xfrm>
              <a:off x="2116" y="2492"/>
              <a:ext cx="1100" cy="324"/>
            </a:xfrm>
            <a:prstGeom prst="rect">
              <a:avLst/>
            </a:prstGeom>
            <a:solidFill>
              <a:srgbClr val="000066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>
                  <a:solidFill>
                    <a:srgbClr val="FFFF66"/>
                  </a:solidFill>
                  <a:latin typeface="Arial" charset="0"/>
                  <a:cs typeface="Arial" charset="0"/>
                </a:rPr>
                <a:t>E-mail to Ref. Phys.</a:t>
              </a:r>
            </a:p>
          </p:txBody>
        </p:sp>
      </p:grpSp>
      <p:sp>
        <p:nvSpPr>
          <p:cNvPr id="12308" name="AutoShape 20"/>
          <p:cNvSpPr>
            <a:spLocks noChangeArrowheads="1"/>
          </p:cNvSpPr>
          <p:nvPr/>
        </p:nvSpPr>
        <p:spPr bwMode="auto">
          <a:xfrm>
            <a:off x="1905000" y="5181600"/>
            <a:ext cx="3886200" cy="1371600"/>
          </a:xfrm>
          <a:prstGeom prst="roundRect">
            <a:avLst>
              <a:gd name="adj" fmla="val 27083"/>
            </a:avLst>
          </a:prstGeom>
          <a:solidFill>
            <a:srgbClr val="EAEAEA"/>
          </a:solidFill>
          <a:ln w="762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2057400" y="5257800"/>
            <a:ext cx="2514600" cy="127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Arial" charset="0"/>
              </a:rPr>
              <a:t>Dijagnostička Radna Stanica</a:t>
            </a:r>
            <a:endParaRPr lang="en-US" sz="16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Latn-CS" sz="1400" b="1" dirty="0">
                <a:solidFill>
                  <a:srgbClr val="FF0000"/>
                </a:solidFill>
                <a:latin typeface="Arial" charset="0"/>
              </a:rPr>
              <a:t>Opisivanje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sr-Cyrl-RS" sz="1400" b="1" dirty="0" smtClean="0">
                <a:solidFill>
                  <a:srgbClr val="FF0000"/>
                </a:solidFill>
                <a:latin typeface="Arial" charset="0"/>
              </a:rPr>
              <a:t>Обрада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CAD</a:t>
            </a:r>
          </a:p>
        </p:txBody>
      </p:sp>
      <p:grpSp>
        <p:nvGrpSpPr>
          <p:cNvPr id="12310" name="Group 22"/>
          <p:cNvGrpSpPr>
            <a:grpSpLocks/>
          </p:cNvGrpSpPr>
          <p:nvPr/>
        </p:nvGrpSpPr>
        <p:grpSpPr bwMode="auto">
          <a:xfrm>
            <a:off x="4197350" y="5413375"/>
            <a:ext cx="1220788" cy="841375"/>
            <a:chOff x="972" y="836"/>
            <a:chExt cx="672" cy="427"/>
          </a:xfrm>
        </p:grpSpPr>
        <p:grpSp>
          <p:nvGrpSpPr>
            <p:cNvPr id="12311" name="Group 23"/>
            <p:cNvGrpSpPr>
              <a:grpSpLocks/>
            </p:cNvGrpSpPr>
            <p:nvPr/>
          </p:nvGrpSpPr>
          <p:grpSpPr bwMode="auto">
            <a:xfrm>
              <a:off x="972" y="836"/>
              <a:ext cx="462" cy="427"/>
              <a:chOff x="972" y="836"/>
              <a:chExt cx="462" cy="427"/>
            </a:xfrm>
          </p:grpSpPr>
          <p:pic>
            <p:nvPicPr>
              <p:cNvPr id="12312" name="Picture 2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13" name="Picture 25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972" y="836"/>
                <a:ext cx="462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314" name="Picture 2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392" y="877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15" name="Picture 27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434" y="919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16" name="Group 28"/>
          <p:cNvGrpSpPr>
            <a:grpSpLocks/>
          </p:cNvGrpSpPr>
          <p:nvPr/>
        </p:nvGrpSpPr>
        <p:grpSpPr bwMode="auto">
          <a:xfrm>
            <a:off x="4343400" y="5562600"/>
            <a:ext cx="1219200" cy="838200"/>
            <a:chOff x="1056" y="919"/>
            <a:chExt cx="672" cy="426"/>
          </a:xfrm>
        </p:grpSpPr>
        <p:grpSp>
          <p:nvGrpSpPr>
            <p:cNvPr id="12317" name="Group 29"/>
            <p:cNvGrpSpPr>
              <a:grpSpLocks/>
            </p:cNvGrpSpPr>
            <p:nvPr/>
          </p:nvGrpSpPr>
          <p:grpSpPr bwMode="auto">
            <a:xfrm>
              <a:off x="1056" y="919"/>
              <a:ext cx="462" cy="426"/>
              <a:chOff x="1056" y="919"/>
              <a:chExt cx="462" cy="426"/>
            </a:xfrm>
          </p:grpSpPr>
          <p:pic>
            <p:nvPicPr>
              <p:cNvPr id="12318" name="Picture 3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19" name="Picture 31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056" y="919"/>
                <a:ext cx="462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320" name="Picture 3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76" y="960"/>
              <a:ext cx="252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21" name="Picture 33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518" y="1001"/>
              <a:ext cx="17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322" name="Picture 34" descr="C:\My Documents\Products\New Website\Support\powerpoint\modalities2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D01FA"/>
              </a:clrFrom>
              <a:clrTo>
                <a:srgbClr val="FD01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52400"/>
            <a:ext cx="5894388" cy="598488"/>
          </a:xfrm>
          <a:prstGeom prst="rect">
            <a:avLst/>
          </a:prstGeom>
          <a:noFill/>
        </p:spPr>
      </p:pic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2743200" y="3609975"/>
            <a:ext cx="5943600" cy="657225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600" b="1">
                <a:solidFill>
                  <a:srgbClr val="FFFF00"/>
                </a:solidFill>
                <a:latin typeface="Arial" charset="0"/>
              </a:rPr>
              <a:t>Po prijemu izveštaja od</a:t>
            </a:r>
            <a:r>
              <a:rPr lang="en-US" sz="1600" b="1">
                <a:solidFill>
                  <a:srgbClr val="FFFF00"/>
                </a:solidFill>
                <a:latin typeface="Arial" charset="0"/>
                <a:cs typeface="Arial" charset="0"/>
              </a:rPr>
              <a:t> RIS</a:t>
            </a:r>
            <a:r>
              <a:rPr lang="sr-Latn-CS" sz="1600" b="1">
                <a:solidFill>
                  <a:srgbClr val="FFFF00"/>
                </a:solidFill>
                <a:latin typeface="Arial" charset="0"/>
              </a:rPr>
              <a:t>-a</a:t>
            </a:r>
            <a:r>
              <a:rPr lang="en-US" sz="1600" b="1">
                <a:solidFill>
                  <a:srgbClr val="FFFF00"/>
                </a:solidFill>
                <a:latin typeface="Arial" charset="0"/>
                <a:cs typeface="Arial" charset="0"/>
              </a:rPr>
              <a:t>, </a:t>
            </a:r>
            <a:r>
              <a:rPr lang="sr-Latn-CS" sz="1600" b="1">
                <a:solidFill>
                  <a:srgbClr val="FFFF00"/>
                </a:solidFill>
                <a:latin typeface="Arial" charset="0"/>
              </a:rPr>
              <a:t>si</a:t>
            </a:r>
            <a:r>
              <a:rPr lang="en-US" sz="1600" b="1">
                <a:solidFill>
                  <a:srgbClr val="FFFF00"/>
                </a:solidFill>
                <a:latin typeface="Arial" charset="0"/>
                <a:cs typeface="Arial" charset="0"/>
              </a:rPr>
              <a:t>stem </a:t>
            </a:r>
            <a:r>
              <a:rPr lang="sr-Latn-CS" sz="1600" b="1">
                <a:solidFill>
                  <a:srgbClr val="FFFF00"/>
                </a:solidFill>
                <a:latin typeface="Arial" charset="0"/>
              </a:rPr>
              <a:t>kreira</a:t>
            </a:r>
            <a:r>
              <a:rPr lang="en-US" sz="1600" b="1">
                <a:solidFill>
                  <a:srgbClr val="FFFF00"/>
                </a:solidFill>
                <a:latin typeface="Arial" charset="0"/>
                <a:cs typeface="Arial" charset="0"/>
              </a:rPr>
              <a:t> e</a:t>
            </a:r>
            <a:r>
              <a:rPr lang="sr-Latn-CS" sz="1600" b="1">
                <a:solidFill>
                  <a:srgbClr val="FFFF00"/>
                </a:solidFill>
                <a:latin typeface="Arial" charset="0"/>
              </a:rPr>
              <a:t>lektronski Izveštaj</a:t>
            </a:r>
            <a:r>
              <a:rPr lang="en-US" sz="1600" b="1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endParaRPr lang="en-US" sz="1600" b="1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12324" name="Picture 3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81200" y="685800"/>
            <a:ext cx="6934200" cy="533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9470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3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83300" y="4486275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b="1" i="1" u="sng">
                <a:solidFill>
                  <a:srgbClr val="71BCF5"/>
                </a:solidFill>
                <a:latin typeface="Arial" charset="0"/>
                <a:cs typeface="Arial" charset="0"/>
              </a:rPr>
              <a:t>Entire Case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096000" y="4876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b="1" i="1" u="sng">
                <a:solidFill>
                  <a:srgbClr val="71BCF5"/>
                </a:solidFill>
                <a:latin typeface="Arial" charset="0"/>
                <a:cs typeface="Arial" charset="0"/>
              </a:rPr>
              <a:t>Key Images</a:t>
            </a: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5846763" y="3814763"/>
            <a:ext cx="477837" cy="153987"/>
            <a:chOff x="1987" y="2264"/>
            <a:chExt cx="342" cy="97"/>
          </a:xfrm>
        </p:grpSpPr>
        <p:sp>
          <p:nvSpPr>
            <p:cNvPr id="13317" name="Rectangle 5"/>
            <p:cNvSpPr>
              <a:spLocks noChangeArrowheads="1"/>
            </p:cNvSpPr>
            <p:nvPr/>
          </p:nvSpPr>
          <p:spPr bwMode="auto">
            <a:xfrm>
              <a:off x="1987" y="2300"/>
              <a:ext cx="246" cy="2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auto">
            <a:xfrm>
              <a:off x="2231" y="2264"/>
              <a:ext cx="98" cy="97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195" y="97"/>
                </a:cxn>
                <a:cxn ang="0">
                  <a:pos x="0" y="0"/>
                </a:cxn>
                <a:cxn ang="0">
                  <a:pos x="0" y="195"/>
                </a:cxn>
              </a:cxnLst>
              <a:rect l="0" t="0" r="r" b="b"/>
              <a:pathLst>
                <a:path w="195" h="195">
                  <a:moveTo>
                    <a:pt x="0" y="195"/>
                  </a:moveTo>
                  <a:lnTo>
                    <a:pt x="195" y="97"/>
                  </a:lnTo>
                  <a:lnTo>
                    <a:pt x="0" y="0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676400" y="596900"/>
            <a:ext cx="3395663" cy="6261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1400" b="1">
                <a:solidFill>
                  <a:srgbClr val="07141B"/>
                </a:solidFill>
              </a:rPr>
              <a:t>Petar Petrović</a:t>
            </a: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                </a:t>
            </a:r>
            <a:r>
              <a:rPr lang="sr-Latn-CS" sz="1400" b="1">
                <a:solidFill>
                  <a:srgbClr val="07141B"/>
                </a:solidFill>
              </a:rPr>
              <a:t>01</a:t>
            </a: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.</a:t>
            </a:r>
            <a:r>
              <a:rPr lang="sr-Latn-CS" sz="1400" b="1">
                <a:solidFill>
                  <a:srgbClr val="07141B"/>
                </a:solidFill>
              </a:rPr>
              <a:t>10</a:t>
            </a: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.</a:t>
            </a:r>
            <a:r>
              <a:rPr lang="sr-Latn-CS" sz="1400" b="1">
                <a:solidFill>
                  <a:srgbClr val="07141B"/>
                </a:solidFill>
              </a:rPr>
              <a:t>04.</a:t>
            </a: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  </a:t>
            </a:r>
          </a:p>
          <a:p>
            <a:pPr eaLnBrk="0" hangingPunct="0">
              <a:spcBef>
                <a:spcPct val="50000"/>
              </a:spcBef>
            </a:pPr>
            <a:r>
              <a:rPr lang="sr-Latn-CS" sz="1400" b="1">
                <a:solidFill>
                  <a:schemeClr val="bg2"/>
                </a:solidFill>
              </a:rPr>
              <a:t>Pacijent</a:t>
            </a: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>: </a:t>
            </a:r>
            <a:r>
              <a:rPr lang="sr-Latn-CS" sz="1400" b="1">
                <a:solidFill>
                  <a:schemeClr val="bg2"/>
                </a:solidFill>
              </a:rPr>
              <a:t>Petar Petrović</a:t>
            </a: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> DOB: 7.19.48 </a:t>
            </a:r>
            <a:br>
              <a:rPr lang="en-US" sz="1400" b="1">
                <a:solidFill>
                  <a:schemeClr val="bg2"/>
                </a:solidFill>
                <a:cs typeface="Times New Roman (Hebrew)" charset="-79"/>
              </a:rPr>
            </a:br>
            <a:r>
              <a:rPr lang="sr-Latn-CS" sz="1400" b="1">
                <a:solidFill>
                  <a:schemeClr val="bg2"/>
                </a:solidFill>
              </a:rPr>
              <a:t>Pol</a:t>
            </a: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>: M </a:t>
            </a:r>
            <a:br>
              <a:rPr lang="en-US" sz="1400" b="1">
                <a:solidFill>
                  <a:schemeClr val="bg2"/>
                </a:solidFill>
                <a:cs typeface="Times New Roman (Hebrew)" charset="-79"/>
              </a:rPr>
            </a:br>
            <a:r>
              <a:rPr lang="sr-Latn-CS" sz="1400" b="1">
                <a:solidFill>
                  <a:schemeClr val="bg2"/>
                </a:solidFill>
              </a:rPr>
              <a:t>Lokacija Pacijenta</a:t>
            </a: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>: </a:t>
            </a:r>
            <a:r>
              <a:rPr lang="sr-Latn-CS" sz="1400" b="1">
                <a:solidFill>
                  <a:schemeClr val="bg2"/>
                </a:solidFill>
              </a:rPr>
              <a:t>BEG</a:t>
            </a: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/>
            </a:r>
            <a:br>
              <a:rPr lang="en-US" sz="1400" b="1">
                <a:solidFill>
                  <a:schemeClr val="bg2"/>
                </a:solidFill>
                <a:cs typeface="Times New Roman (Hebrew)" charset="-79"/>
              </a:rPr>
            </a:br>
            <a:r>
              <a:rPr lang="sr-Latn-CS" sz="1400" b="1">
                <a:solidFill>
                  <a:schemeClr val="bg2"/>
                </a:solidFill>
              </a:rPr>
              <a:t>Status Pacijenta</a:t>
            </a: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>: O </a:t>
            </a:r>
            <a:br>
              <a:rPr lang="en-US" sz="1400" b="1">
                <a:solidFill>
                  <a:schemeClr val="bg2"/>
                </a:solidFill>
                <a:cs typeface="Times New Roman (Hebrew)" charset="-79"/>
              </a:rPr>
            </a:br>
            <a:r>
              <a:rPr lang="sr-Latn-CS" sz="1400" b="1">
                <a:solidFill>
                  <a:schemeClr val="bg2"/>
                </a:solidFill>
              </a:rPr>
              <a:t>Doktor</a:t>
            </a: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>: </a:t>
            </a:r>
            <a:r>
              <a:rPr lang="sr-Latn-CS" sz="1400" b="1">
                <a:solidFill>
                  <a:schemeClr val="bg2"/>
                </a:solidFill>
              </a:rPr>
              <a:t>Stevan Stevanović</a:t>
            </a: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/>
            </a:r>
            <a:br>
              <a:rPr lang="en-US" sz="1400" b="1">
                <a:solidFill>
                  <a:schemeClr val="bg2"/>
                </a:solidFill>
                <a:cs typeface="Times New Roman (Hebrew)" charset="-79"/>
              </a:rPr>
            </a:b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>3437630 10.1.97 10:05AM </a:t>
            </a:r>
            <a:br>
              <a:rPr lang="en-US" sz="1400" b="1">
                <a:solidFill>
                  <a:schemeClr val="bg2"/>
                </a:solidFill>
                <a:cs typeface="Times New Roman (Hebrew)" charset="-79"/>
              </a:rPr>
            </a:br>
            <a:r>
              <a:rPr lang="sr-Latn-CS" sz="1400" b="1">
                <a:solidFill>
                  <a:schemeClr val="bg2"/>
                </a:solidFill>
              </a:rPr>
              <a:t>Zahtev upućen od</a:t>
            </a:r>
            <a:r>
              <a:rPr lang="en-US" sz="1400" b="1">
                <a:solidFill>
                  <a:schemeClr val="bg2"/>
                </a:solidFill>
                <a:cs typeface="Times New Roman (Hebrew)" charset="-79"/>
              </a:rPr>
              <a:t>: </a:t>
            </a:r>
            <a:r>
              <a:rPr lang="sr-Latn-CS" sz="1400" b="1">
                <a:solidFill>
                  <a:schemeClr val="bg2"/>
                </a:solidFill>
              </a:rPr>
              <a:t>Milana Milanovića</a:t>
            </a: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 </a:t>
            </a:r>
            <a:br>
              <a:rPr lang="en-US" sz="1400" b="1">
                <a:solidFill>
                  <a:srgbClr val="07141B"/>
                </a:solidFill>
                <a:cs typeface="Times New Roman (Hebrew)" charset="-79"/>
              </a:rPr>
            </a:br>
            <a:r>
              <a:rPr lang="en-US" sz="1400" b="1" i="1">
                <a:solidFill>
                  <a:srgbClr val="07141B"/>
                </a:solidFill>
                <a:cs typeface="Times New Roman (Hebrew)" charset="-79"/>
              </a:rPr>
              <a:t/>
            </a:r>
            <a:br>
              <a:rPr lang="en-US" sz="1400" b="1" i="1">
                <a:solidFill>
                  <a:srgbClr val="07141B"/>
                </a:solidFill>
                <a:cs typeface="Times New Roman (Hebrew)" charset="-79"/>
              </a:rPr>
            </a:b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MR </a:t>
            </a:r>
            <a:r>
              <a:rPr lang="sr-Latn-CS" sz="1400" b="1">
                <a:solidFill>
                  <a:srgbClr val="07141B"/>
                </a:solidFill>
              </a:rPr>
              <a:t>Mozga</a:t>
            </a: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>
                <a:solidFill>
                  <a:srgbClr val="07141B"/>
                </a:solidFill>
              </a:rPr>
              <a:t>sa intravenoznom primenom kontrasta</a:t>
            </a: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 </a:t>
            </a:r>
            <a:br>
              <a:rPr lang="en-US" sz="1400" b="1">
                <a:solidFill>
                  <a:srgbClr val="07141B"/>
                </a:solidFill>
                <a:cs typeface="Times New Roman (Hebrew)" charset="-79"/>
              </a:rPr>
            </a:br>
            <a:r>
              <a:rPr lang="sr-Latn-CS" sz="1400" b="1">
                <a:solidFill>
                  <a:srgbClr val="07141B"/>
                </a:solidFill>
              </a:rPr>
              <a:t>Istorija</a:t>
            </a: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: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>
                <a:solidFill>
                  <a:srgbClr val="07141B"/>
                </a:solidFill>
              </a:rPr>
              <a:t>Skorašnji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>
                <a:solidFill>
                  <a:srgbClr val="07141B"/>
                </a:solidFill>
              </a:rPr>
              <a:t>napad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>
                <a:solidFill>
                  <a:srgbClr val="07141B"/>
                </a:solidFill>
              </a:rPr>
              <a:t>oduzimanja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>
                <a:solidFill>
                  <a:srgbClr val="07141B"/>
                </a:solidFill>
              </a:rPr>
              <a:t>i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>
                <a:solidFill>
                  <a:srgbClr val="07141B"/>
                </a:solidFill>
              </a:rPr>
              <a:t>glavobolje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en-US" sz="1400" b="1" i="1">
                <a:solidFill>
                  <a:srgbClr val="07141B"/>
                </a:solidFill>
                <a:cs typeface="Times New Roman (Hebrew)" charset="-79"/>
              </a:rPr>
              <a:t/>
            </a:r>
            <a:br>
              <a:rPr lang="en-US" sz="1400" b="1" i="1">
                <a:solidFill>
                  <a:srgbClr val="07141B"/>
                </a:solidFill>
                <a:cs typeface="Times New Roman (Hebrew)" charset="-79"/>
              </a:rPr>
            </a:br>
            <a:r>
              <a:rPr lang="sr-Latn-CS" sz="1400" b="1">
                <a:solidFill>
                  <a:srgbClr val="07141B"/>
                </a:solidFill>
              </a:rPr>
              <a:t>NALAZI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– </a:t>
            </a:r>
            <a:r>
              <a:rPr lang="sr-Latn-CS" sz="1400" i="1">
                <a:solidFill>
                  <a:srgbClr val="07141B"/>
                </a:solidFill>
              </a:rPr>
              <a:t>Postoji velika arteriovenozna malformacija na desnoj strani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(AVM) </a:t>
            </a:r>
            <a:r>
              <a:rPr lang="sr-Latn-CS" sz="1400" i="1">
                <a:solidFill>
                  <a:srgbClr val="07141B"/>
                </a:solidFill>
              </a:rPr>
              <a:t>u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temporo-parieto-o</a:t>
            </a:r>
            <a:r>
              <a:rPr lang="sr-Latn-CS" sz="1400" i="1">
                <a:solidFill>
                  <a:srgbClr val="07141B"/>
                </a:solidFill>
              </a:rPr>
              <a:t>k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cipital</a:t>
            </a:r>
            <a:r>
              <a:rPr lang="sr-Latn-CS" sz="1400" i="1">
                <a:solidFill>
                  <a:srgbClr val="07141B"/>
                </a:solidFill>
              </a:rPr>
              <a:t>nom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region</a:t>
            </a:r>
            <a:r>
              <a:rPr lang="sr-Latn-CS" sz="1400" i="1">
                <a:solidFill>
                  <a:srgbClr val="07141B"/>
                </a:solidFill>
              </a:rPr>
              <a:t>u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. </a:t>
            </a:r>
            <a:r>
              <a:rPr lang="sr-Latn-CS" sz="1400" i="1">
                <a:solidFill>
                  <a:srgbClr val="07141B"/>
                </a:solidFill>
              </a:rPr>
              <a:t>Popunjen je središnjom i 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posterior</a:t>
            </a:r>
            <a:r>
              <a:rPr lang="sr-Latn-CS" sz="1400" i="1">
                <a:solidFill>
                  <a:srgbClr val="07141B"/>
                </a:solidFill>
              </a:rPr>
              <a:t>nom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 cerebral</a:t>
            </a:r>
            <a:r>
              <a:rPr lang="sr-Latn-CS" sz="1400" i="1">
                <a:solidFill>
                  <a:srgbClr val="07141B"/>
                </a:solidFill>
              </a:rPr>
              <a:t>nom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arteri</a:t>
            </a:r>
            <a:r>
              <a:rPr lang="sr-Latn-CS" sz="1400" i="1">
                <a:solidFill>
                  <a:srgbClr val="07141B"/>
                </a:solidFill>
              </a:rPr>
              <a:t>jom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. </a:t>
            </a:r>
            <a:r>
              <a:rPr lang="sr-Latn-CS" sz="1400" i="1">
                <a:solidFill>
                  <a:srgbClr val="07141B"/>
                </a:solidFill>
              </a:rPr>
              <a:t>Rizik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 i="1">
                <a:solidFill>
                  <a:srgbClr val="07141B"/>
                </a:solidFill>
              </a:rPr>
              <a:t>hemoragije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 i="1">
                <a:solidFill>
                  <a:srgbClr val="07141B"/>
                </a:solidFill>
              </a:rPr>
              <a:t>je značajan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&amp;, </a:t>
            </a:r>
            <a:r>
              <a:rPr lang="sr-Latn-CS" sz="1400" i="1">
                <a:solidFill>
                  <a:srgbClr val="07141B"/>
                </a:solidFill>
              </a:rPr>
              <a:t>pre odluke o terapiji preporučuje se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 </a:t>
            </a:r>
            <a:r>
              <a:rPr lang="sr-Latn-CS" sz="1400" i="1">
                <a:solidFill>
                  <a:srgbClr val="07141B"/>
                </a:solidFill>
              </a:rPr>
              <a:t>dalje istraživanje 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CT</a:t>
            </a:r>
            <a:r>
              <a:rPr lang="sr-Latn-CS" sz="1400" i="1">
                <a:solidFill>
                  <a:srgbClr val="07141B"/>
                </a:solidFill>
              </a:rPr>
              <a:t>-om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, MR</a:t>
            </a:r>
            <a:r>
              <a:rPr lang="sr-Latn-CS" sz="1400" i="1">
                <a:solidFill>
                  <a:srgbClr val="07141B"/>
                </a:solidFill>
              </a:rPr>
              <a:t>-om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 i="1">
                <a:solidFill>
                  <a:srgbClr val="07141B"/>
                </a:solidFill>
              </a:rPr>
              <a:t>ili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 i="1">
                <a:solidFill>
                  <a:srgbClr val="07141B"/>
                </a:solidFill>
              </a:rPr>
              <a:t>A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ngiogra</a:t>
            </a:r>
            <a:r>
              <a:rPr lang="sr-Latn-CS" sz="1400" i="1">
                <a:solidFill>
                  <a:srgbClr val="07141B"/>
                </a:solidFill>
              </a:rPr>
              <a:t>fijom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 i="1">
                <a:solidFill>
                  <a:srgbClr val="07141B"/>
                </a:solidFill>
              </a:rPr>
              <a:t>da bi se preciznije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 i="1">
                <a:solidFill>
                  <a:srgbClr val="07141B"/>
                </a:solidFill>
              </a:rPr>
              <a:t>ocrtala anatomije ove malformacije.</a:t>
            </a:r>
            <a:endParaRPr lang="en-US" sz="1400" b="1" i="1">
              <a:solidFill>
                <a:srgbClr val="07141B"/>
              </a:solidFill>
              <a:cs typeface="Times New Roman (Hebrew)" charset="-79"/>
            </a:endParaRPr>
          </a:p>
          <a:p>
            <a:pPr eaLnBrk="0" hangingPunct="0">
              <a:spcBef>
                <a:spcPct val="50000"/>
              </a:spcBef>
            </a:pPr>
            <a:r>
              <a:rPr lang="sr-Latn-CS" sz="1400" b="1">
                <a:solidFill>
                  <a:srgbClr val="07141B"/>
                </a:solidFill>
              </a:rPr>
              <a:t>ZAKLJUČAK</a:t>
            </a:r>
            <a:r>
              <a:rPr lang="en-US" sz="1400" b="1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- </a:t>
            </a:r>
            <a:r>
              <a:rPr lang="sr-Latn-CS" sz="1400" i="1">
                <a:solidFill>
                  <a:srgbClr val="07141B"/>
                </a:solidFill>
              </a:rPr>
              <a:t>velika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cerebral</a:t>
            </a:r>
            <a:r>
              <a:rPr lang="sr-Latn-CS" sz="1400" i="1">
                <a:solidFill>
                  <a:srgbClr val="07141B"/>
                </a:solidFill>
              </a:rPr>
              <a:t>na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 AVM</a:t>
            </a:r>
            <a:r>
              <a:rPr lang="sr-Latn-CS" sz="1400" i="1">
                <a:solidFill>
                  <a:srgbClr val="07141B"/>
                </a:solidFill>
              </a:rPr>
              <a:t> na desnoj strani</a:t>
            </a:r>
            <a:r>
              <a:rPr lang="en-US" sz="1400" i="1">
                <a:solidFill>
                  <a:srgbClr val="07141B"/>
                </a:solidFill>
                <a:cs typeface="Times New Roman (Hebrew)" charset="-79"/>
              </a:rPr>
              <a:t>. </a:t>
            </a:r>
            <a:r>
              <a:rPr lang="en-US" sz="1400" b="1" i="1">
                <a:solidFill>
                  <a:srgbClr val="07141B"/>
                </a:solidFill>
                <a:cs typeface="Times New Roman (Hebrew)" charset="-79"/>
              </a:rPr>
              <a:t/>
            </a:r>
            <a:br>
              <a:rPr lang="en-US" sz="1400" b="1" i="1">
                <a:solidFill>
                  <a:srgbClr val="07141B"/>
                </a:solidFill>
                <a:cs typeface="Times New Roman (Hebrew)" charset="-79"/>
              </a:rPr>
            </a:br>
            <a:r>
              <a:rPr lang="en-US" sz="1400" b="1" i="1">
                <a:solidFill>
                  <a:srgbClr val="07141B"/>
                </a:solidFill>
                <a:cs typeface="Times New Roman (Hebrew)" charset="-79"/>
              </a:rPr>
              <a:t/>
            </a:r>
            <a:br>
              <a:rPr lang="en-US" sz="1400" b="1" i="1">
                <a:solidFill>
                  <a:srgbClr val="07141B"/>
                </a:solidFill>
                <a:cs typeface="Times New Roman (Hebrew)" charset="-79"/>
              </a:rPr>
            </a:br>
            <a:r>
              <a:rPr lang="sr-Latn-CS" sz="1400">
                <a:solidFill>
                  <a:srgbClr val="07141B"/>
                </a:solidFill>
              </a:rPr>
              <a:t>Radiolog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: </a:t>
            </a:r>
            <a:r>
              <a:rPr lang="sr-Latn-CS" sz="1400">
                <a:solidFill>
                  <a:srgbClr val="07141B"/>
                </a:solidFill>
              </a:rPr>
              <a:t>Miroslav Miroslavljević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, </a:t>
            </a:r>
            <a:r>
              <a:rPr lang="sr-Latn-CS" sz="1400">
                <a:solidFill>
                  <a:srgbClr val="07141B"/>
                </a:solidFill>
              </a:rPr>
              <a:t>Dr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/>
            </a:r>
            <a:br>
              <a:rPr lang="en-US" sz="1400">
                <a:solidFill>
                  <a:srgbClr val="07141B"/>
                </a:solidFill>
                <a:cs typeface="Times New Roman (Hebrew)" charset="-79"/>
              </a:rPr>
            </a:br>
            <a:r>
              <a:rPr lang="sr-Latn-CS" sz="1400">
                <a:solidFill>
                  <a:srgbClr val="07141B"/>
                </a:solidFill>
              </a:rPr>
              <a:t>ispisano: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 1-O</a:t>
            </a:r>
            <a:r>
              <a:rPr lang="sr-Latn-CS" sz="1400">
                <a:solidFill>
                  <a:srgbClr val="07141B"/>
                </a:solidFill>
              </a:rPr>
              <a:t>k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t-</a:t>
            </a:r>
            <a:r>
              <a:rPr lang="sr-Latn-CS" sz="1400">
                <a:solidFill>
                  <a:srgbClr val="07141B"/>
                </a:solidFill>
              </a:rPr>
              <a:t>2004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 </a:t>
            </a:r>
            <a:r>
              <a:rPr lang="sr-Latn-CS" sz="1400">
                <a:solidFill>
                  <a:srgbClr val="07141B"/>
                </a:solidFill>
              </a:rPr>
              <a:t>u</a:t>
            </a:r>
            <a:r>
              <a:rPr lang="en-US" sz="1400">
                <a:solidFill>
                  <a:srgbClr val="07141B"/>
                </a:solidFill>
                <a:cs typeface="Times New Roman (Hebrew)" charset="-79"/>
              </a:rPr>
              <a:t> 10:08 AM</a:t>
            </a:r>
            <a:endParaRPr lang="en-US" sz="1400" b="1" i="1">
              <a:solidFill>
                <a:srgbClr val="07141B"/>
              </a:solidFill>
              <a:cs typeface="Times New Roman (Hebrew)" charset="-79"/>
            </a:endParaRP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920750"/>
            <a:ext cx="3810000" cy="33623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600200" y="609600"/>
            <a:ext cx="7543800" cy="5715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810000" y="2057400"/>
            <a:ext cx="5181600" cy="1446550"/>
          </a:xfrm>
          <a:prstGeom prst="rect">
            <a:avLst/>
          </a:prstGeom>
          <a:solidFill>
            <a:srgbClr val="000066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 dirty="0">
                <a:solidFill>
                  <a:srgbClr val="FFFF00"/>
                </a:solidFill>
                <a:latin typeface="Arial" charset="0"/>
                <a:cs typeface="Arial" charset="0"/>
              </a:rPr>
              <a:t>Entire Case </a:t>
            </a:r>
            <a:r>
              <a:rPr lang="sr-Cyrl-RS" sz="16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линк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повезује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корисника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на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W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еб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сервер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који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учитава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Web client.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FFFF00"/>
                </a:solidFill>
                <a:latin typeface="Arial" charset="0"/>
                <a:cs typeface="Arial" charset="0"/>
              </a:rPr>
              <a:t>PC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доктора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(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Мрежни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корисник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аутоматски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отвара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мод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за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преглед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слике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приказујући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слике</a:t>
            </a:r>
            <a:r>
              <a:rPr lang="sr-Latn-CS" sz="16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1600" b="1" dirty="0" smtClean="0">
                <a:solidFill>
                  <a:srgbClr val="FFFF00"/>
                </a:solidFill>
                <a:latin typeface="Arial" charset="0"/>
              </a:rPr>
              <a:t>пацијента</a:t>
            </a:r>
            <a:r>
              <a:rPr lang="en-US" sz="16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.</a:t>
            </a:r>
            <a:endParaRPr lang="en-US" sz="16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825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</TotalTime>
  <Words>681</Words>
  <Application>Microsoft Office PowerPoint</Application>
  <PresentationFormat>On-screen Show (4:3)</PresentationFormat>
  <Paragraphs>157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Paper</vt:lpstr>
      <vt:lpstr>Bitmap Image</vt:lpstr>
      <vt:lpstr>Image</vt:lpstr>
      <vt:lpstr>ПАКС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PAKS Prof dr Milan Mijailović</dc:title>
  <dc:creator>Milan Mijailovic</dc:creator>
  <cp:lastModifiedBy>Vladimir Jakovljevic</cp:lastModifiedBy>
  <cp:revision>5</cp:revision>
  <dcterms:created xsi:type="dcterms:W3CDTF">2018-11-06T21:39:25Z</dcterms:created>
  <dcterms:modified xsi:type="dcterms:W3CDTF">2018-11-14T11:42:36Z</dcterms:modified>
</cp:coreProperties>
</file>